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2" r:id="rId1"/>
  </p:sldMasterIdLst>
  <p:notesMasterIdLst>
    <p:notesMasterId r:id="rId30"/>
  </p:notesMasterIdLst>
  <p:handoutMasterIdLst>
    <p:handoutMasterId r:id="rId31"/>
  </p:handoutMasterIdLst>
  <p:sldIdLst>
    <p:sldId id="297" r:id="rId2"/>
    <p:sldId id="290" r:id="rId3"/>
    <p:sldId id="321" r:id="rId4"/>
    <p:sldId id="322" r:id="rId5"/>
    <p:sldId id="301" r:id="rId6"/>
    <p:sldId id="333" r:id="rId7"/>
    <p:sldId id="334" r:id="rId8"/>
    <p:sldId id="335" r:id="rId9"/>
    <p:sldId id="342" r:id="rId10"/>
    <p:sldId id="304" r:id="rId11"/>
    <p:sldId id="326" r:id="rId12"/>
    <p:sldId id="306" r:id="rId13"/>
    <p:sldId id="307" r:id="rId14"/>
    <p:sldId id="308" r:id="rId15"/>
    <p:sldId id="338" r:id="rId16"/>
    <p:sldId id="343" r:id="rId17"/>
    <p:sldId id="309" r:id="rId18"/>
    <p:sldId id="332" r:id="rId19"/>
    <p:sldId id="327" r:id="rId20"/>
    <p:sldId id="311" r:id="rId21"/>
    <p:sldId id="323" r:id="rId22"/>
    <p:sldId id="324" r:id="rId23"/>
    <p:sldId id="325" r:id="rId24"/>
    <p:sldId id="317" r:id="rId25"/>
    <p:sldId id="318" r:id="rId26"/>
    <p:sldId id="319" r:id="rId27"/>
    <p:sldId id="340" r:id="rId28"/>
    <p:sldId id="293" r:id="rId29"/>
  </p:sldIdLst>
  <p:sldSz cx="9144000" cy="6858000" type="screen4x3"/>
  <p:notesSz cx="6858000" cy="9144000"/>
  <p:embeddedFontLst>
    <p:embeddedFont>
      <p:font typeface="HY궁서B" pitchFamily="18" charset="-127"/>
      <p:regular r:id="rId32"/>
    </p:embeddedFont>
    <p:embeddedFont>
      <p:font typeface="나눔명조 ExtraBold" charset="-127"/>
      <p:bold r:id="rId33"/>
    </p:embeddedFont>
    <p:embeddedFont>
      <p:font typeface="HY견명조" pitchFamily="18" charset="-127"/>
      <p:regular r:id="rId34"/>
    </p:embeddedFont>
    <p:embeddedFont>
      <p:font typeface="HY헤드라인M" pitchFamily="18" charset="-127"/>
      <p:regular r:id="rId35"/>
    </p:embeddedFont>
    <p:embeddedFont>
      <p:font typeface="맑은 고딕" pitchFamily="50" charset="-127"/>
      <p:regular r:id="rId36"/>
      <p:bold r:id="rId37"/>
    </p:embeddedFont>
    <p:embeddedFont>
      <p:font typeface="한컴바탕" charset="2"/>
      <p:regular r:id="rId3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4"/>
    <a:srgbClr val="1271B2"/>
    <a:srgbClr val="A6D86E"/>
    <a:srgbClr val="89CCFF"/>
    <a:srgbClr val="5878FE"/>
    <a:srgbClr val="3BABFF"/>
    <a:srgbClr val="37A6F1"/>
    <a:srgbClr val="4E4ED6"/>
    <a:srgbClr val="8C8CE4"/>
    <a:srgbClr val="0D7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8848" autoAdjust="0"/>
  </p:normalViewPr>
  <p:slideViewPr>
    <p:cSldViewPr showGuides="1">
      <p:cViewPr>
        <p:scale>
          <a:sx n="82" d="100"/>
          <a:sy n="82" d="100"/>
        </p:scale>
        <p:origin x="54" y="-312"/>
      </p:cViewPr>
      <p:guideLst>
        <p:guide orient="horz" pos="2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/>
              <a:t>연도별예상매출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매출액</c:v>
                </c:pt>
              </c:strCache>
            </c:strRef>
          </c:tx>
          <c:invertIfNegative val="0"/>
          <c:cat>
            <c:numRef>
              <c:f>Sheet1!$B$1:$I$1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2200</c:v>
                </c:pt>
                <c:pt idx="1">
                  <c:v>11000</c:v>
                </c:pt>
                <c:pt idx="2">
                  <c:v>21000</c:v>
                </c:pt>
                <c:pt idx="3">
                  <c:v>30000</c:v>
                </c:pt>
                <c:pt idx="4">
                  <c:v>36000</c:v>
                </c:pt>
                <c:pt idx="5">
                  <c:v>45000</c:v>
                </c:pt>
                <c:pt idx="6">
                  <c:v>50000</c:v>
                </c:pt>
                <c:pt idx="7">
                  <c:v>65000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영업이익</c:v>
                </c:pt>
              </c:strCache>
            </c:strRef>
          </c:tx>
          <c:invertIfNegative val="0"/>
          <c:cat>
            <c:numRef>
              <c:f>Sheet1!$B$1:$I$1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120</c:v>
                </c:pt>
                <c:pt idx="1">
                  <c:v>770</c:v>
                </c:pt>
                <c:pt idx="2">
                  <c:v>3500</c:v>
                </c:pt>
                <c:pt idx="3">
                  <c:v>6000</c:v>
                </c:pt>
                <c:pt idx="4">
                  <c:v>7200</c:v>
                </c:pt>
                <c:pt idx="5">
                  <c:v>10000</c:v>
                </c:pt>
                <c:pt idx="6">
                  <c:v>11000</c:v>
                </c:pt>
                <c:pt idx="7">
                  <c:v>15000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1982848"/>
        <c:axId val="636441088"/>
      </c:barChart>
      <c:catAx>
        <c:axId val="13198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36441088"/>
        <c:crosses val="autoZero"/>
        <c:auto val="1"/>
        <c:lblAlgn val="ctr"/>
        <c:lblOffset val="100"/>
        <c:noMultiLvlLbl val="0"/>
      </c:catAx>
      <c:valAx>
        <c:axId val="636441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19828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84AD6-88A5-4725-8314-CEAFD1575BC4}" type="datetimeFigureOut">
              <a:rPr lang="ko-KR" altLang="en-US" smtClean="0"/>
              <a:pPr/>
              <a:t>2022-07-08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2F68D-7451-498F-866C-1C2AB720E4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063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E8FE1-8120-4D42-B0C1-3A082A5FA354}" type="datetimeFigureOut">
              <a:rPr lang="ko-KR" altLang="en-US" smtClean="0"/>
              <a:pPr/>
              <a:t>2022-07-08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45EEA-B245-4142-9611-17F4F905E6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45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31"/>
            <a:ext cx="7772401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3163" tIns="51581" rIns="103163" bIns="51581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1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8DD645-B9B4-46EE-B031-35C24A448A04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800" y="6245225"/>
            <a:ext cx="2894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600">
                <a:latin typeface="Times New Roman" pitchFamily="18" charset="0"/>
                <a:ea typeface="+mn-ea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441" y="6245225"/>
            <a:ext cx="213408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600">
                <a:latin typeface="Times New Roman" pitchFamily="18" charset="0"/>
                <a:ea typeface="굴림" charset="-127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7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103163" tIns="51581" rIns="103163" bIns="51581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eaVert" lIns="103163" tIns="51581" rIns="103163" bIns="51581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580A0-ED6C-4884-9FFE-87471827F59A}" type="datetimeFigureOut">
              <a:rPr lang="en-US" smtClean="0"/>
              <a:t>7/8/2022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4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  <a:prstGeom prst="rect">
            <a:avLst/>
          </a:prstGeom>
        </p:spPr>
        <p:txBody>
          <a:bodyPr vert="eaVert" lIns="103163" tIns="51581" rIns="103163" bIns="51581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74643"/>
            <a:ext cx="6019800" cy="5851525"/>
          </a:xfrm>
          <a:prstGeom prst="rect">
            <a:avLst/>
          </a:prstGeom>
        </p:spPr>
        <p:txBody>
          <a:bodyPr vert="eaVert" lIns="103163" tIns="51581" rIns="103163" bIns="51581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74D98-3273-47CE-B312-A00AAFA2779F}" type="datetimeFigureOut">
              <a:rPr lang="en-US" smtClean="0"/>
              <a:t>7/8/2022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1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 preserve="1">
  <p:cSld name="제목, 클립 아트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103163" tIns="51581" rIns="103163" bIns="51581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클립 아트 개체 틀 2"/>
          <p:cNvSpPr>
            <a:spLocks noGrp="1"/>
          </p:cNvSpPr>
          <p:nvPr>
            <p:ph type="clipArt"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 lIns="103163" tIns="51581" rIns="103163" bIns="51581"/>
          <a:lstStyle/>
          <a:p>
            <a:pPr lvl="0"/>
            <a:r>
              <a:rPr lang="ko-KR" altLang="en-US" noProof="0" smtClean="0"/>
              <a:t>클립 아트를 추가하려면 아이콘을 클릭하십시오</a:t>
            </a:r>
            <a:endParaRPr lang="ko-KR" altLang="en-US" noProof="0"/>
          </a:p>
        </p:txBody>
      </p:sp>
      <p:sp>
        <p:nvSpPr>
          <p:cNvPr id="4" name="세로 텍스트 개체 틀 3"/>
          <p:cNvSpPr>
            <a:spLocks noGrp="1"/>
          </p:cNvSpPr>
          <p:nvPr>
            <p:ph type="body" orient="vert"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 vert="eaVert" lIns="103163" tIns="51581" rIns="103163" bIns="51581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61780-2E25-4081-A2D9-4C0805256F67}" type="datetimeFigureOut">
              <a:rPr lang="en-US" smtClean="0"/>
              <a:t>7/8/2022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07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1" y="274643"/>
            <a:ext cx="8229600" cy="5851525"/>
          </a:xfrm>
          <a:prstGeom prst="rect">
            <a:avLst/>
          </a:prstGeom>
        </p:spPr>
        <p:txBody>
          <a:bodyPr lIns="103163" tIns="51581" rIns="103163" bIns="51581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61780-2E25-4081-A2D9-4C0805256F67}" type="datetimeFigureOut">
              <a:rPr lang="en-US" smtClean="0"/>
              <a:t>7/8/2022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31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28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6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1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83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34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103163" tIns="51581" rIns="103163" bIns="51581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lIns="103163" tIns="51581" rIns="103163" bIns="51581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993E9-CEF0-47B7-AEA6-AFACC79966BA}" type="datetimeFigureOut">
              <a:rPr lang="en-US" smtClean="0"/>
              <a:t>7/8/2022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96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42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98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6"/>
          </a:xfrm>
          <a:prstGeom prst="rect">
            <a:avLst/>
          </a:prstGeom>
        </p:spPr>
        <p:txBody>
          <a:bodyPr lIns="103163" tIns="51581" rIns="103163" bIns="51581" anchor="t"/>
          <a:lstStyle>
            <a:lvl1pPr algn="l">
              <a:defRPr sz="45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  <a:prstGeom prst="rect">
            <a:avLst/>
          </a:prstGeom>
        </p:spPr>
        <p:txBody>
          <a:bodyPr lIns="103163" tIns="51581" rIns="103163" bIns="51581" anchor="b"/>
          <a:lstStyle>
            <a:lvl1pPr marL="0" indent="0">
              <a:buNone/>
              <a:defRPr sz="2300"/>
            </a:lvl1pPr>
            <a:lvl2pPr marL="515813" indent="0">
              <a:buNone/>
              <a:defRPr sz="2000"/>
            </a:lvl2pPr>
            <a:lvl3pPr marL="1031626" indent="0">
              <a:buNone/>
              <a:defRPr sz="1800"/>
            </a:lvl3pPr>
            <a:lvl4pPr marL="1547439" indent="0">
              <a:buNone/>
              <a:defRPr sz="1600"/>
            </a:lvl4pPr>
            <a:lvl5pPr marL="2063252" indent="0">
              <a:buNone/>
              <a:defRPr sz="1600"/>
            </a:lvl5pPr>
            <a:lvl6pPr marL="2579065" indent="0">
              <a:buNone/>
              <a:defRPr sz="1600"/>
            </a:lvl6pPr>
            <a:lvl7pPr marL="3094878" indent="0">
              <a:buNone/>
              <a:defRPr sz="1600"/>
            </a:lvl7pPr>
            <a:lvl8pPr marL="3610691" indent="0">
              <a:buNone/>
              <a:defRPr sz="1600"/>
            </a:lvl8pPr>
            <a:lvl9pPr marL="4126504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34F47-3A99-4701-A7D9-FE6C4D9DA92E}" type="datetimeFigureOut">
              <a:rPr lang="en-US" smtClean="0"/>
              <a:t>7/8/2022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103163" tIns="51581" rIns="103163" bIns="51581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 lIns="103163" tIns="51581" rIns="103163" bIns="51581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 lIns="103163" tIns="51581" rIns="103163" bIns="51581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62588-EC5C-453B-A942-AA1C7EFEEF33}" type="datetimeFigureOut">
              <a:rPr lang="en-US" smtClean="0"/>
              <a:t>7/8/2022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2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103163" tIns="51581" rIns="103163" bIns="51581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  <a:prstGeom prst="rect">
            <a:avLst/>
          </a:prstGeom>
        </p:spPr>
        <p:txBody>
          <a:bodyPr lIns="103163" tIns="51581" rIns="103163" bIns="51581" anchor="b"/>
          <a:lstStyle>
            <a:lvl1pPr marL="0" indent="0">
              <a:buNone/>
              <a:defRPr sz="2700" b="1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103163" tIns="51581" rIns="103163" bIns="51581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  <a:prstGeom prst="rect">
            <a:avLst/>
          </a:prstGeom>
        </p:spPr>
        <p:txBody>
          <a:bodyPr lIns="103163" tIns="51581" rIns="103163" bIns="51581" anchor="b"/>
          <a:lstStyle>
            <a:lvl1pPr marL="0" indent="0">
              <a:buNone/>
              <a:defRPr sz="2700" b="1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103163" tIns="51581" rIns="103163" bIns="51581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5D575-BDA5-4AAF-81DC-5D38C213A391}" type="datetimeFigureOut">
              <a:rPr lang="en-US" smtClean="0"/>
              <a:t>7/8/2022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7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103163" tIns="51581" rIns="103163" bIns="51581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9C5B0-21BA-48EA-B067-5E37072B4F18}" type="datetimeFigureOut">
              <a:rPr lang="en-US" smtClean="0"/>
              <a:t>7/8/2022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1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959AD-49F4-478E-A013-BE606CDD1B41}" type="datetimeFigureOut">
              <a:rPr lang="en-US" smtClean="0"/>
              <a:t>7/8/2022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1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  <a:prstGeom prst="rect">
            <a:avLst/>
          </a:prstGeom>
        </p:spPr>
        <p:txBody>
          <a:bodyPr lIns="103163" tIns="51581" rIns="103163" bIns="51581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  <a:prstGeom prst="rect">
            <a:avLst/>
          </a:prstGeom>
        </p:spPr>
        <p:txBody>
          <a:bodyPr lIns="103163" tIns="51581" rIns="103163" bIns="51581"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103163" tIns="51581" rIns="103163" bIns="51581"/>
          <a:lstStyle>
            <a:lvl1pPr marL="0" indent="0">
              <a:buNone/>
              <a:defRPr sz="16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5E8D2-BCEE-4D3D-AE6D-93BD204BAD0C}" type="datetimeFigureOut">
              <a:rPr lang="en-US" smtClean="0"/>
              <a:t>7/8/2022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4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  <a:prstGeom prst="rect">
            <a:avLst/>
          </a:prstGeom>
        </p:spPr>
        <p:txBody>
          <a:bodyPr lIns="103163" tIns="51581" rIns="103163" bIns="51581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  <a:prstGeom prst="rect">
            <a:avLst/>
          </a:prstGeom>
        </p:spPr>
        <p:txBody>
          <a:bodyPr lIns="103163" tIns="51581" rIns="103163" bIns="51581"/>
          <a:lstStyle>
            <a:lvl1pPr marL="0" indent="0">
              <a:buNone/>
              <a:defRPr sz="3600"/>
            </a:lvl1pPr>
            <a:lvl2pPr marL="515813" indent="0">
              <a:buNone/>
              <a:defRPr sz="3200"/>
            </a:lvl2pPr>
            <a:lvl3pPr marL="1031626" indent="0">
              <a:buNone/>
              <a:defRPr sz="2700"/>
            </a:lvl3pPr>
            <a:lvl4pPr marL="1547439" indent="0">
              <a:buNone/>
              <a:defRPr sz="2300"/>
            </a:lvl4pPr>
            <a:lvl5pPr marL="2063252" indent="0">
              <a:buNone/>
              <a:defRPr sz="2300"/>
            </a:lvl5pPr>
            <a:lvl6pPr marL="2579065" indent="0">
              <a:buNone/>
              <a:defRPr sz="2300"/>
            </a:lvl6pPr>
            <a:lvl7pPr marL="3094878" indent="0">
              <a:buNone/>
              <a:defRPr sz="2300"/>
            </a:lvl7pPr>
            <a:lvl8pPr marL="3610691" indent="0">
              <a:buNone/>
              <a:defRPr sz="2300"/>
            </a:lvl8pPr>
            <a:lvl9pPr marL="4126504" indent="0">
              <a:buNone/>
              <a:defRPr sz="23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  <a:prstGeom prst="rect">
            <a:avLst/>
          </a:prstGeom>
        </p:spPr>
        <p:txBody>
          <a:bodyPr lIns="103163" tIns="51581" rIns="103163" bIns="51581"/>
          <a:lstStyle>
            <a:lvl1pPr marL="0" indent="0">
              <a:buNone/>
              <a:defRPr sz="16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F110E-D48F-4A61-BE6D-11D38A61FE05}" type="datetimeFigureOut">
              <a:rPr lang="en-US" smtClean="0"/>
              <a:t>7/8/2022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38"/>
            <a:ext cx="3314880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7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920" y="6245225"/>
            <a:ext cx="213264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600">
                <a:latin typeface="Times New Roman" pitchFamily="18" charset="0"/>
                <a:ea typeface="+mn-ea"/>
              </a:defRPr>
            </a:lvl1pPr>
          </a:lstStyle>
          <a:p>
            <a:fld id="{0FE61780-2E25-4081-A2D9-4C0805256F67}" type="datetimeFigureOut">
              <a:rPr lang="en-US" smtClean="0"/>
              <a:t>7/8/2022</a:t>
            </a:fld>
            <a:endParaRPr lang="en-US" dirty="0"/>
          </a:p>
        </p:txBody>
      </p:sp>
      <p:grpSp>
        <p:nvGrpSpPr>
          <p:cNvPr id="1028" name="Group 8"/>
          <p:cNvGrpSpPr>
            <a:grpSpLocks/>
          </p:cNvGrpSpPr>
          <p:nvPr/>
        </p:nvGrpSpPr>
        <p:grpSpPr bwMode="auto">
          <a:xfrm>
            <a:off x="522721" y="6453189"/>
            <a:ext cx="2738880" cy="461282"/>
            <a:chOff x="599" y="269"/>
            <a:chExt cx="1652" cy="339"/>
          </a:xfrm>
        </p:grpSpPr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599" y="269"/>
              <a:ext cx="1652" cy="3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kumimoji="1" sz="4500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1pPr>
              <a:lvl2pPr marL="742950" indent="-285750" eaLnBrk="0" hangingPunct="0">
                <a:defRPr kumimoji="1" sz="4500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2pPr>
              <a:lvl3pPr marL="1143000" indent="-228600" eaLnBrk="0" hangingPunct="0">
                <a:defRPr kumimoji="1" sz="4500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3pPr>
              <a:lvl4pPr marL="1600200" indent="-228600" eaLnBrk="0" hangingPunct="0">
                <a:defRPr kumimoji="1" sz="4500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4pPr>
              <a:lvl5pPr marL="2057400" indent="-228600" eaLnBrk="0" hangingPunct="0">
                <a:defRPr kumimoji="1" sz="4500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500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500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500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500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9pPr>
            </a:lstStyle>
            <a:p>
              <a:pPr algn="ctr" eaLnBrk="1" latinLnBrk="1" hangingPunct="1">
                <a:spcBef>
                  <a:spcPct val="50000"/>
                </a:spcBef>
                <a:defRPr/>
              </a:pPr>
              <a:r>
                <a:rPr lang="en-US" altLang="ko-KR" sz="1100">
                  <a:solidFill>
                    <a:srgbClr val="003399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1200">
                  <a:solidFill>
                    <a:srgbClr val="003399"/>
                  </a:solidFill>
                  <a:latin typeface="돋움" pitchFamily="50" charset="-127"/>
                  <a:ea typeface="돋움" pitchFamily="50" charset="-127"/>
                </a:rPr>
                <a:t>식약처 지정 우수건강기능식품제조업체</a:t>
              </a:r>
            </a:p>
          </p:txBody>
        </p:sp>
        <p:sp>
          <p:nvSpPr>
            <p:cNvPr id="2" name="Line 11"/>
            <p:cNvSpPr>
              <a:spLocks noChangeShapeType="1"/>
            </p:cNvSpPr>
            <p:nvPr userDrawn="1"/>
          </p:nvSpPr>
          <p:spPr bwMode="auto">
            <a:xfrm>
              <a:off x="712" y="431"/>
              <a:ext cx="149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1029" name="그림 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천일삼 골드마크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81" y="0"/>
            <a:ext cx="6523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25"/>
            <a:ext cx="60768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216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655" r:id="rId20"/>
    <p:sldLayoutId id="2147483651" r:id="rId2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15813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031626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547439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063252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85763" indent="-385763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36613" indent="-322263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89050" indent="-257175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04988" indent="-257175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20925" indent="-257175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36972" indent="-257907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52785" indent="-257907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868598" indent="-257907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384411" indent="-257907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03162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>
            <a:spLocks noChangeAspect="1"/>
          </p:cNvSpPr>
          <p:nvPr/>
        </p:nvSpPr>
        <p:spPr bwMode="gray">
          <a:xfrm flipH="1">
            <a:off x="705074" y="749935"/>
            <a:ext cx="6819253" cy="448738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brightRoom" dir="tl"/>
            </a:scene3d>
            <a:sp3d extrusionH="44450" contourW="3175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885825">
              <a:lnSpc>
                <a:spcPct val="90000"/>
              </a:lnSpc>
              <a:buClr>
                <a:srgbClr val="7F7F7F"/>
              </a:buClr>
              <a:buSzPct val="140000"/>
              <a:tabLst>
                <a:tab pos="5648325" algn="l"/>
              </a:tabLst>
              <a:defRPr/>
            </a:pPr>
            <a:endParaRPr lang="en-US" altLang="ko-KR" sz="5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sym typeface="Monotype Sorts"/>
            </a:endParaRPr>
          </a:p>
          <a:p>
            <a:pPr algn="ctr" defTabSz="885825">
              <a:lnSpc>
                <a:spcPct val="90000"/>
              </a:lnSpc>
              <a:buClr>
                <a:srgbClr val="7F7F7F"/>
              </a:buClr>
              <a:buSzPct val="140000"/>
              <a:tabLst>
                <a:tab pos="5648325" algn="l"/>
              </a:tabLst>
              <a:defRPr/>
            </a:pPr>
            <a:endParaRPr lang="en-US" altLang="ko-KR" sz="5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sym typeface="Monotype Sorts"/>
            </a:endParaRPr>
          </a:p>
          <a:p>
            <a:pPr algn="ctr" defTabSz="885825">
              <a:lnSpc>
                <a:spcPct val="90000"/>
              </a:lnSpc>
              <a:buClr>
                <a:srgbClr val="7F7F7F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sym typeface="Monotype Sorts"/>
              </a:rPr>
              <a:t>Introduction of   Korea </a:t>
            </a:r>
            <a:r>
              <a:rPr lang="en-US" altLang="ko-KR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sym typeface="Monotype Sorts"/>
              </a:rPr>
              <a:t>Hongsamwon</a:t>
            </a:r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sym typeface="Monotype Sorts"/>
              </a:rPr>
              <a:t> Co Ltd</a:t>
            </a:r>
          </a:p>
          <a:p>
            <a:pPr algn="ctr" defTabSz="885825">
              <a:lnSpc>
                <a:spcPct val="90000"/>
              </a:lnSpc>
              <a:buClr>
                <a:srgbClr val="7F7F7F"/>
              </a:buClr>
              <a:buSzPct val="140000"/>
              <a:tabLst>
                <a:tab pos="5648325" algn="l"/>
              </a:tabLst>
              <a:defRPr/>
            </a:pPr>
            <a:endParaRPr lang="en-US" altLang="ko-KR" sz="5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sym typeface="Monotype Sort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42" name="슬라이드 번호 개체 틀 3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103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D4FFD1C-8E8C-4551-A3D0-9F6586136934}" type="slidenum">
              <a:rPr lang="en-US" altLang="ko-KR" smtClean="0"/>
              <a:pPr/>
              <a:t>10</a:t>
            </a:fld>
            <a:endParaRPr lang="en-US" altLang="ko-KR" smtClean="0"/>
          </a:p>
        </p:txBody>
      </p:sp>
      <p:sp>
        <p:nvSpPr>
          <p:cNvPr id="31" name="Rectangle 864"/>
          <p:cNvSpPr>
            <a:spLocks noChangeArrowheads="1"/>
          </p:cNvSpPr>
          <p:nvPr/>
        </p:nvSpPr>
        <p:spPr bwMode="auto">
          <a:xfrm>
            <a:off x="928662" y="290104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               5. Researchers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Rectangle 864"/>
          <p:cNvSpPr>
            <a:spLocks noChangeArrowheads="1"/>
          </p:cNvSpPr>
          <p:nvPr/>
        </p:nvSpPr>
        <p:spPr bwMode="auto">
          <a:xfrm>
            <a:off x="7643834" y="428604"/>
            <a:ext cx="1714512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Ⅰ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회사 일반 현황</a:t>
            </a: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5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928629"/>
              </p:ext>
            </p:extLst>
          </p:nvPr>
        </p:nvGraphicFramePr>
        <p:xfrm>
          <a:off x="827088" y="1628775"/>
          <a:ext cx="7488833" cy="3890899"/>
        </p:xfrm>
        <a:graphic>
          <a:graphicData uri="http://schemas.openxmlformats.org/drawingml/2006/table">
            <a:tbl>
              <a:tblPr/>
              <a:tblGrid>
                <a:gridCol w="1601772"/>
                <a:gridCol w="1571636"/>
                <a:gridCol w="2071702"/>
                <a:gridCol w="2243723"/>
              </a:tblGrid>
              <a:tr h="936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Position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Name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Major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Main career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CEO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Lee J. W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Science and technology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Chief of ginseng production center in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Nonghyup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Chief Laboratory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Y.W Lee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Biotechnology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Woongjin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Food , NH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Researcher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S.H. Kim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Food processing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Ganghwa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NH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53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Researcher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D.H. Lee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Food processing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6357938" y="1071563"/>
            <a:ext cx="1890712" cy="3059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954549" y="1480911"/>
            <a:ext cx="1158972" cy="255454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/>
            </a:scene3d>
            <a:sp3d prstMaterial="softEdge">
              <a:bevelT w="1270" h="1270"/>
              <a:contourClr>
                <a:schemeClr val="bg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indent="-180975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ko-KR" sz="16600" b="1" spc="-200" dirty="0" smtClean="0">
                <a:ln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나눔명조 ExtraBold" panose="02020603020101020101" pitchFamily="18" charset="-127"/>
                <a:cs typeface="Arial" panose="020B0604020202020204" pitchFamily="34" charset="0"/>
              </a:rPr>
              <a:t>2</a:t>
            </a:r>
            <a:endParaRPr lang="en-US" altLang="ko-KR" sz="16600" b="1" spc="-200" dirty="0">
              <a:ln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나눔명조 ExtraBold" panose="02020603020101020101" pitchFamily="18" charset="-127"/>
              <a:cs typeface="Arial" panose="020B0604020202020204" pitchFamily="34" charset="0"/>
            </a:endParaRPr>
          </a:p>
        </p:txBody>
      </p:sp>
      <p:grpSp>
        <p:nvGrpSpPr>
          <p:cNvPr id="2" name="그룹 6"/>
          <p:cNvGrpSpPr/>
          <p:nvPr/>
        </p:nvGrpSpPr>
        <p:grpSpPr>
          <a:xfrm>
            <a:off x="1115737" y="2470505"/>
            <a:ext cx="1344241" cy="1344241"/>
            <a:chOff x="1021147" y="2491525"/>
            <a:chExt cx="1344241" cy="1344241"/>
          </a:xfrm>
        </p:grpSpPr>
        <p:sp>
          <p:nvSpPr>
            <p:cNvPr id="24" name="직각 삼각형 23"/>
            <p:cNvSpPr/>
            <p:nvPr/>
          </p:nvSpPr>
          <p:spPr>
            <a:xfrm rot="16200000">
              <a:off x="1206409" y="2841773"/>
              <a:ext cx="811605" cy="811605"/>
            </a:xfrm>
            <a:prstGeom prst="rtTriangle">
              <a:avLst/>
            </a:prstGeom>
            <a:solidFill>
              <a:srgbClr val="006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B0F0"/>
                </a:solidFill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 flipV="1">
              <a:off x="1021147" y="2491525"/>
              <a:ext cx="1344241" cy="13442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직선 연결선 25"/>
          <p:cNvCxnSpPr/>
          <p:nvPr/>
        </p:nvCxnSpPr>
        <p:spPr>
          <a:xfrm flipV="1">
            <a:off x="7596336" y="3489874"/>
            <a:ext cx="321800" cy="321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>
            <a:spLocks noChangeArrowheads="1"/>
          </p:cNvSpPr>
          <p:nvPr/>
        </p:nvSpPr>
        <p:spPr bwMode="auto">
          <a:xfrm>
            <a:off x="1300999" y="2786058"/>
            <a:ext cx="5414146" cy="155734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/>
            </a:scene3d>
            <a:sp3d prstMaterial="softEdge">
              <a:bevelT w="1270" h="1270"/>
              <a:contourClr>
                <a:schemeClr val="bg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sym typeface="Monotype Sorts"/>
              </a:rPr>
              <a:t>Business status</a:t>
            </a:r>
            <a:endParaRPr lang="ko-KR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sym typeface="Monotype Sorts"/>
            </a:endParaRPr>
          </a:p>
          <a:p>
            <a:pPr indent="-180975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en-US" altLang="ko-KR" sz="4400" b="1" spc="-200" dirty="0">
              <a:ln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나눔명조 ExtraBold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43570" y="2928934"/>
            <a:ext cx="2384814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01  Possessed technology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02  Research Equipment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03  Products</a:t>
            </a:r>
            <a:endParaRPr lang="ko-KR" altLang="en-US" sz="12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04  Production(Process chart)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6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0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864"/>
          <p:cNvSpPr>
            <a:spLocks noChangeArrowheads="1"/>
          </p:cNvSpPr>
          <p:nvPr/>
        </p:nvSpPr>
        <p:spPr bwMode="auto">
          <a:xfrm>
            <a:off x="928662" y="290104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            01</a:t>
            </a:r>
            <a:r>
              <a:rPr lang="en-US" altLang="ko-KR" sz="2400" b="1" spc="-5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Possessed technology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Rectangle 864"/>
          <p:cNvSpPr>
            <a:spLocks noChangeArrowheads="1"/>
          </p:cNvSpPr>
          <p:nvPr/>
        </p:nvSpPr>
        <p:spPr bwMode="auto">
          <a:xfrm>
            <a:off x="8001024" y="428604"/>
            <a:ext cx="321471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Ⅱ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사업 현황</a:t>
            </a: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292" name="슬라이드 번호 개체 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C4FA34-65C2-4281-8617-D81C2319A3C7}" type="slidenum">
              <a:rPr lang="en-US" altLang="ko-KR" smtClean="0"/>
              <a:pPr/>
              <a:t>12</a:t>
            </a:fld>
            <a:endParaRPr lang="en-US" altLang="ko-KR" smtClean="0"/>
          </a:p>
        </p:txBody>
      </p:sp>
      <p:graphicFrame>
        <p:nvGraphicFramePr>
          <p:cNvPr id="36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46811"/>
              </p:ext>
            </p:extLst>
          </p:nvPr>
        </p:nvGraphicFramePr>
        <p:xfrm>
          <a:off x="683568" y="622503"/>
          <a:ext cx="7429524" cy="6385560"/>
        </p:xfrm>
        <a:graphic>
          <a:graphicData uri="http://schemas.openxmlformats.org/drawingml/2006/table">
            <a:tbl>
              <a:tblPr/>
              <a:tblGrid>
                <a:gridCol w="2391391"/>
                <a:gridCol w="597848"/>
                <a:gridCol w="4440285"/>
              </a:tblGrid>
              <a:tr h="3317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기술개발 및 사업화실적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건수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내용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</a:tr>
              <a:tr h="4863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Patent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5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Patent for Small molecule fermented red ginseng &amp;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its production method(10-2020-0002221)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02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Patents for the Fermented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red ginseng powder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&amp; food compositions including herbal extracts and its production method(10-2020-0066698)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23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Patent for the production of vegetable small molecule polysaccharide extract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including white fungus mushroom(10-2020-0078772)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02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Patent for the small molecule enzyme treatment for Ginseng &amp; red ginseng poly saccharide extract and pre-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biotics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&amp; pro-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biotics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(10-2020-0091240)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272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Patent for the production of plant based collagen from white fungus mushroom(10-2020-0182639)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1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Commercialization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Small molecule fermented red ginseng(10-2020-0002221)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02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Commercialization 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Patent for the small molecule enzyme treatment for Ginseng &amp; red ginseng poly saccharide extract and pre-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biotics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&amp; pro-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biotics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(10-2020-0091240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3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Patent for the production of fermented collagen from white fungus mushroom(10-2020-0182639)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1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Certified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3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GMP(KFDA). HACCP. Ginseng self-inspection, Vegan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1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0240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402645"/>
              </p:ext>
            </p:extLst>
          </p:nvPr>
        </p:nvGraphicFramePr>
        <p:xfrm>
          <a:off x="582613" y="1643063"/>
          <a:ext cx="7847039" cy="4464888"/>
        </p:xfrm>
        <a:graphic>
          <a:graphicData uri="http://schemas.openxmlformats.org/drawingml/2006/table">
            <a:tbl>
              <a:tblPr/>
              <a:tblGrid>
                <a:gridCol w="1912279"/>
                <a:gridCol w="1122792"/>
                <a:gridCol w="2405984"/>
                <a:gridCol w="2405984"/>
              </a:tblGrid>
              <a:tr h="5356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Equipment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Q’ty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Value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Inspection usage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HPLC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150,000,000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Pesticide residue/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Ginsenocide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G.C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40,000,000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Pesticide residue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Centrifuge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13,000,000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Soluble &amp; insoluble precipitate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Microbial incubator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12,000,000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Microbial test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Vacuum rotary concentrator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6,800,000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Crude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saponin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component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Central Laboratory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5,500,000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Crude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saponin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component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Viscometer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5,300,000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Microbial test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14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Suction hood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4,500,000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Crude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saponin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component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14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Microscope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3,000,000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Microbial test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14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Auto-break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etc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35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60,800,000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Test &amp; inspection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75" name="슬라이드 번호 개체 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0509A60-EC13-4D5A-82A2-D148A1E1C10E}" type="slidenum">
              <a:rPr lang="en-US" altLang="ko-KR" smtClean="0"/>
              <a:pPr/>
              <a:t>13</a:t>
            </a:fld>
            <a:endParaRPr lang="en-US" altLang="ko-KR" smtClean="0"/>
          </a:p>
        </p:txBody>
      </p:sp>
      <p:sp>
        <p:nvSpPr>
          <p:cNvPr id="8" name="Rectangle 864"/>
          <p:cNvSpPr>
            <a:spLocks noChangeArrowheads="1"/>
          </p:cNvSpPr>
          <p:nvPr/>
        </p:nvSpPr>
        <p:spPr bwMode="auto">
          <a:xfrm>
            <a:off x="928662" y="290104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          02</a:t>
            </a:r>
            <a:r>
              <a:rPr lang="en-US" altLang="ko-KR" sz="2400" b="1" spc="-5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Lab </a:t>
            </a:r>
            <a:r>
              <a:rPr lang="en-US" altLang="ko-KR" sz="2400" b="1" spc="-50" dirty="0" err="1" smtClean="0">
                <a:latin typeface="맑은 고딕" pitchFamily="50" charset="-127"/>
                <a:ea typeface="맑은 고딕" pitchFamily="50" charset="-127"/>
              </a:rPr>
              <a:t>equipments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864"/>
          <p:cNvSpPr>
            <a:spLocks noChangeArrowheads="1"/>
          </p:cNvSpPr>
          <p:nvPr/>
        </p:nvSpPr>
        <p:spPr bwMode="auto">
          <a:xfrm>
            <a:off x="6804248" y="428604"/>
            <a:ext cx="441148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Ⅱ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Business status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148064" y="1071563"/>
            <a:ext cx="310058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(Inspection &amp; test equipment included)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Unit : Korean Won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 25"/>
          <p:cNvSpPr/>
          <p:nvPr/>
        </p:nvSpPr>
        <p:spPr>
          <a:xfrm>
            <a:off x="430991" y="125329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38" name="슬라이드 번호 개체 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65638DE-FF3D-4772-A8D1-AA42A691CE2F}" type="slidenum">
              <a:rPr lang="en-US" altLang="ko-KR" smtClean="0"/>
              <a:pPr/>
              <a:t>14</a:t>
            </a:fld>
            <a:endParaRPr lang="en-US" altLang="ko-KR" smtClean="0"/>
          </a:p>
        </p:txBody>
      </p:sp>
      <p:sp>
        <p:nvSpPr>
          <p:cNvPr id="7" name="Rectangle 864"/>
          <p:cNvSpPr>
            <a:spLocks noChangeArrowheads="1"/>
          </p:cNvSpPr>
          <p:nvPr/>
        </p:nvSpPr>
        <p:spPr bwMode="auto">
          <a:xfrm>
            <a:off x="1928813" y="297575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>
                <a:latin typeface="맑은 고딕" pitchFamily="50" charset="-127"/>
                <a:ea typeface="맑은 고딕" pitchFamily="50" charset="-127"/>
              </a:rPr>
              <a:t>03. </a:t>
            </a: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Products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864"/>
          <p:cNvSpPr>
            <a:spLocks noChangeArrowheads="1"/>
          </p:cNvSpPr>
          <p:nvPr/>
        </p:nvSpPr>
        <p:spPr bwMode="auto">
          <a:xfrm>
            <a:off x="7034213" y="428604"/>
            <a:ext cx="418152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Ⅱ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Business status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66788" y="1270000"/>
            <a:ext cx="2962275" cy="1871663"/>
            <a:chOff x="339" y="815"/>
            <a:chExt cx="2407" cy="1418"/>
          </a:xfrm>
        </p:grpSpPr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339" y="815"/>
              <a:ext cx="2407" cy="1418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돋움" pitchFamily="50" charset="-127"/>
              </a:endParaRPr>
            </a:p>
          </p:txBody>
        </p:sp>
        <p:sp>
          <p:nvSpPr>
            <p:cNvPr id="14360" name="Rectangle 26"/>
            <p:cNvSpPr>
              <a:spLocks noChangeArrowheads="1"/>
            </p:cNvSpPr>
            <p:nvPr/>
          </p:nvSpPr>
          <p:spPr bwMode="auto">
            <a:xfrm>
              <a:off x="387" y="869"/>
              <a:ext cx="2307" cy="13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돋움" pitchFamily="50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323529" y="3284538"/>
            <a:ext cx="4248472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buFont typeface="Wingdings" pitchFamily="2" charset="2"/>
              <a:buChar char="è"/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Small molecule fermented red ginseng pure extract 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928813" y="2062163"/>
            <a:ext cx="9620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 사진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110163" y="1285875"/>
            <a:ext cx="2962275" cy="1871663"/>
            <a:chOff x="339" y="815"/>
            <a:chExt cx="2407" cy="1418"/>
          </a:xfrm>
        </p:grpSpPr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339" y="815"/>
              <a:ext cx="2407" cy="1418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돋움" pitchFamily="50" charset="-127"/>
              </a:endParaRPr>
            </a:p>
          </p:txBody>
        </p:sp>
        <p:sp>
          <p:nvSpPr>
            <p:cNvPr id="14358" name="Rectangle 26"/>
            <p:cNvSpPr>
              <a:spLocks noChangeArrowheads="1"/>
            </p:cNvSpPr>
            <p:nvPr/>
          </p:nvSpPr>
          <p:spPr bwMode="auto">
            <a:xfrm>
              <a:off x="387" y="869"/>
              <a:ext cx="2307" cy="13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돋움" pitchFamily="50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4967288" y="3300413"/>
            <a:ext cx="3748087" cy="3059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buFont typeface="Wingdings" pitchFamily="2" charset="2"/>
              <a:buChar char="è"/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Small molecule fermented red ginseng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072188" y="2078038"/>
            <a:ext cx="962025" cy="331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 사진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966788" y="3970338"/>
            <a:ext cx="2962275" cy="1871662"/>
            <a:chOff x="339" y="815"/>
            <a:chExt cx="2407" cy="1418"/>
          </a:xfrm>
        </p:grpSpPr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339" y="815"/>
              <a:ext cx="2407" cy="1418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돋움" pitchFamily="50" charset="-127"/>
              </a:endParaRPr>
            </a:p>
          </p:txBody>
        </p:sp>
        <p:sp>
          <p:nvSpPr>
            <p:cNvPr id="14356" name="Rectangle 26"/>
            <p:cNvSpPr>
              <a:spLocks noChangeArrowheads="1"/>
            </p:cNvSpPr>
            <p:nvPr/>
          </p:nvSpPr>
          <p:spPr bwMode="auto">
            <a:xfrm>
              <a:off x="387" y="869"/>
              <a:ext cx="2307" cy="13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돋움" pitchFamily="50" charset="-127"/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430991" y="5984875"/>
            <a:ext cx="4141009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buFont typeface="Wingdings" pitchFamily="2" charset="2"/>
              <a:buChar char="è"/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Patented 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mall molecule fermented red ginseng 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928813" y="4762500"/>
            <a:ext cx="962025" cy="331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 사진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110163" y="3984625"/>
            <a:ext cx="2962275" cy="1871663"/>
            <a:chOff x="339" y="815"/>
            <a:chExt cx="2407" cy="1418"/>
          </a:xfrm>
        </p:grpSpPr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39" y="815"/>
              <a:ext cx="2407" cy="1418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돋움" pitchFamily="50" charset="-127"/>
              </a:endParaRPr>
            </a:p>
          </p:txBody>
        </p:sp>
        <p:sp>
          <p:nvSpPr>
            <p:cNvPr id="14354" name="Rectangle 26"/>
            <p:cNvSpPr>
              <a:spLocks noChangeArrowheads="1"/>
            </p:cNvSpPr>
            <p:nvPr/>
          </p:nvSpPr>
          <p:spPr bwMode="auto">
            <a:xfrm>
              <a:off x="387" y="869"/>
              <a:ext cx="2307" cy="13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돋움" pitchFamily="50" charset="-127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4788024" y="5999163"/>
            <a:ext cx="4176464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buFont typeface="Wingdings" pitchFamily="2" charset="2"/>
              <a:buChar char="è"/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Small molecule fermented red ginseng 365 stick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072188" y="4776788"/>
            <a:ext cx="9620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 사진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9" name="Picture 5" descr="F:\HPSCANS\캡처자료\저분자발효진액상세 - 복사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881329"/>
            <a:ext cx="3101155" cy="240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31" y="881329"/>
            <a:ext cx="2839207" cy="2295710"/>
          </a:xfrm>
          <a:prstGeom prst="rect">
            <a:avLst/>
          </a:prstGeom>
        </p:spPr>
      </p:pic>
      <p:pic>
        <p:nvPicPr>
          <p:cNvPr id="1031" name="Picture 7" descr="F:\HPSCANS\캡처자료\특허저분자상세2 - 복사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616937"/>
            <a:ext cx="3101155" cy="23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HPSCANS\캡처자료\365상세 - 복사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3616937"/>
            <a:ext cx="2962275" cy="22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 25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38" name="슬라이드 번호 개체 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65638DE-FF3D-4772-A8D1-AA42A691CE2F}" type="slidenum">
              <a:rPr lang="en-US" altLang="ko-KR" smtClean="0"/>
              <a:pPr/>
              <a:t>15</a:t>
            </a:fld>
            <a:endParaRPr lang="en-US" altLang="ko-KR" smtClean="0"/>
          </a:p>
        </p:txBody>
      </p:sp>
      <p:sp>
        <p:nvSpPr>
          <p:cNvPr id="7" name="Rectangle 864"/>
          <p:cNvSpPr>
            <a:spLocks noChangeArrowheads="1"/>
          </p:cNvSpPr>
          <p:nvPr/>
        </p:nvSpPr>
        <p:spPr bwMode="auto">
          <a:xfrm>
            <a:off x="1928813" y="290104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>
                <a:latin typeface="맑은 고딕" pitchFamily="50" charset="-127"/>
                <a:ea typeface="맑은 고딕" pitchFamily="50" charset="-127"/>
              </a:rPr>
              <a:t>03. </a:t>
            </a: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New Launch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864"/>
          <p:cNvSpPr>
            <a:spLocks noChangeArrowheads="1"/>
          </p:cNvSpPr>
          <p:nvPr/>
        </p:nvSpPr>
        <p:spPr bwMode="auto">
          <a:xfrm>
            <a:off x="6372200" y="428604"/>
            <a:ext cx="484353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Ⅱ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Business status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66788" y="1270000"/>
            <a:ext cx="2962275" cy="1871663"/>
            <a:chOff x="339" y="815"/>
            <a:chExt cx="2407" cy="1418"/>
          </a:xfrm>
        </p:grpSpPr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339" y="815"/>
              <a:ext cx="2407" cy="1418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돋움" pitchFamily="50" charset="-127"/>
              </a:endParaRPr>
            </a:p>
          </p:txBody>
        </p:sp>
        <p:sp>
          <p:nvSpPr>
            <p:cNvPr id="14360" name="Rectangle 26"/>
            <p:cNvSpPr>
              <a:spLocks noChangeArrowheads="1"/>
            </p:cNvSpPr>
            <p:nvPr/>
          </p:nvSpPr>
          <p:spPr bwMode="auto">
            <a:xfrm>
              <a:off x="387" y="869"/>
              <a:ext cx="2307" cy="13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돋움" pitchFamily="50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539552" y="5155038"/>
            <a:ext cx="3932631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buFont typeface="Wingdings" pitchFamily="2" charset="2"/>
              <a:buChar char="è"/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Small molecule fermented red ginseng extract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928813" y="2062163"/>
            <a:ext cx="9620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 사진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110163" y="1285875"/>
            <a:ext cx="2962275" cy="1871663"/>
            <a:chOff x="339" y="815"/>
            <a:chExt cx="2407" cy="1418"/>
          </a:xfrm>
        </p:grpSpPr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339" y="815"/>
              <a:ext cx="2407" cy="1418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돋움" pitchFamily="50" charset="-127"/>
              </a:endParaRPr>
            </a:p>
          </p:txBody>
        </p:sp>
        <p:sp>
          <p:nvSpPr>
            <p:cNvPr id="14358" name="Rectangle 26"/>
            <p:cNvSpPr>
              <a:spLocks noChangeArrowheads="1"/>
            </p:cNvSpPr>
            <p:nvPr/>
          </p:nvSpPr>
          <p:spPr bwMode="auto">
            <a:xfrm>
              <a:off x="387" y="869"/>
              <a:ext cx="2307" cy="13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돋움" pitchFamily="50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5169236" y="5168278"/>
            <a:ext cx="3537134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buFont typeface="Wingdings" pitchFamily="2" charset="2"/>
              <a:buChar char="è"/>
              <a:defRPr/>
            </a:pP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Vegetable collagen jelly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072188" y="2078038"/>
            <a:ext cx="962025" cy="331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 사진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 descr="F:\HPSCANS\캡처자료\저분자홍삼정시안2101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71" y="1248660"/>
            <a:ext cx="3317180" cy="36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HPSCANS\캡처자료\식물성콜라겐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4" y="1124744"/>
            <a:ext cx="3134244" cy="37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 25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38" name="슬라이드 번호 개체 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65638DE-FF3D-4772-A8D1-AA42A691CE2F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7" name="Rectangle 864"/>
          <p:cNvSpPr>
            <a:spLocks noChangeArrowheads="1"/>
          </p:cNvSpPr>
          <p:nvPr/>
        </p:nvSpPr>
        <p:spPr bwMode="auto">
          <a:xfrm>
            <a:off x="1928813" y="290104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>
                <a:latin typeface="맑은 고딕" pitchFamily="50" charset="-127"/>
                <a:ea typeface="맑은 고딕" pitchFamily="50" charset="-127"/>
              </a:rPr>
              <a:t>03. </a:t>
            </a: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New Launch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864"/>
          <p:cNvSpPr>
            <a:spLocks noChangeArrowheads="1"/>
          </p:cNvSpPr>
          <p:nvPr/>
        </p:nvSpPr>
        <p:spPr bwMode="auto">
          <a:xfrm>
            <a:off x="6372200" y="428604"/>
            <a:ext cx="484353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Ⅱ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Business status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66788" y="1270000"/>
            <a:ext cx="2962275" cy="1871663"/>
            <a:chOff x="339" y="815"/>
            <a:chExt cx="2407" cy="1418"/>
          </a:xfrm>
        </p:grpSpPr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339" y="815"/>
              <a:ext cx="2407" cy="1418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돋움" pitchFamily="50" charset="-127"/>
              </a:endParaRPr>
            </a:p>
          </p:txBody>
        </p:sp>
        <p:sp>
          <p:nvSpPr>
            <p:cNvPr id="14360" name="Rectangle 26"/>
            <p:cNvSpPr>
              <a:spLocks noChangeArrowheads="1"/>
            </p:cNvSpPr>
            <p:nvPr/>
          </p:nvSpPr>
          <p:spPr bwMode="auto">
            <a:xfrm>
              <a:off x="387" y="869"/>
              <a:ext cx="2307" cy="13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돋움" pitchFamily="50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539552" y="5155038"/>
            <a:ext cx="3932631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buFont typeface="Wingdings" pitchFamily="2" charset="2"/>
              <a:buChar char="è"/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Small molecule fermented red ginseng extract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928813" y="2062163"/>
            <a:ext cx="962025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 사진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110163" y="1285875"/>
            <a:ext cx="2962275" cy="1871663"/>
            <a:chOff x="339" y="815"/>
            <a:chExt cx="2407" cy="1418"/>
          </a:xfrm>
        </p:grpSpPr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339" y="815"/>
              <a:ext cx="2407" cy="1418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돋움" pitchFamily="50" charset="-127"/>
              </a:endParaRPr>
            </a:p>
          </p:txBody>
        </p:sp>
        <p:sp>
          <p:nvSpPr>
            <p:cNvPr id="14358" name="Rectangle 26"/>
            <p:cNvSpPr>
              <a:spLocks noChangeArrowheads="1"/>
            </p:cNvSpPr>
            <p:nvPr/>
          </p:nvSpPr>
          <p:spPr bwMode="auto">
            <a:xfrm>
              <a:off x="387" y="869"/>
              <a:ext cx="2307" cy="13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돋움" pitchFamily="50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5169236" y="5168278"/>
            <a:ext cx="3537134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buFont typeface="Wingdings" pitchFamily="2" charset="2"/>
              <a:buChar char="è"/>
              <a:defRPr/>
            </a:pP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Vegetable collagen jelly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072188" y="2078038"/>
            <a:ext cx="962025" cy="331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제품 사진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 descr="C:\Users\j.ch2\Desktop\제품사진\홍삼비타젤리\1000 x 1000-3사본 -홍삼비타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4" y="857232"/>
            <a:ext cx="3696072" cy="42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.ch2\Desktop\제품사진\식물성 콜라겐\500-500사본 -Screenshot_20211118-151751_Chr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16" y="779326"/>
            <a:ext cx="3048000" cy="401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자유형 37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864"/>
          <p:cNvSpPr>
            <a:spLocks noChangeArrowheads="1"/>
          </p:cNvSpPr>
          <p:nvPr/>
        </p:nvSpPr>
        <p:spPr bwMode="auto">
          <a:xfrm>
            <a:off x="2097382" y="313032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Production(chart) 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363" name="슬라이드 번호 개체 틀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AEBE90E-294C-4AC1-BB80-FAB79B88DB31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  <p:sp>
        <p:nvSpPr>
          <p:cNvPr id="9" name="Rectangle 864"/>
          <p:cNvSpPr>
            <a:spLocks noChangeArrowheads="1"/>
          </p:cNvSpPr>
          <p:nvPr/>
        </p:nvSpPr>
        <p:spPr bwMode="auto">
          <a:xfrm>
            <a:off x="6786541" y="428604"/>
            <a:ext cx="442919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Ⅱ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Business status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49"/>
          <p:cNvGrpSpPr>
            <a:grpSpLocks/>
          </p:cNvGrpSpPr>
          <p:nvPr/>
        </p:nvGrpSpPr>
        <p:grpSpPr bwMode="auto">
          <a:xfrm>
            <a:off x="361950" y="1446213"/>
            <a:ext cx="2138363" cy="2197100"/>
            <a:chOff x="428596" y="1374775"/>
            <a:chExt cx="2138353" cy="2197101"/>
          </a:xfrm>
        </p:grpSpPr>
        <p:grpSp>
          <p:nvGrpSpPr>
            <p:cNvPr id="3" name="그룹 123"/>
            <p:cNvGrpSpPr>
              <a:grpSpLocks/>
            </p:cNvGrpSpPr>
            <p:nvPr/>
          </p:nvGrpSpPr>
          <p:grpSpPr bwMode="auto">
            <a:xfrm>
              <a:off x="428596" y="1374775"/>
              <a:ext cx="2138353" cy="2197101"/>
              <a:chOff x="1147580" y="1374615"/>
              <a:chExt cx="3071138" cy="2328437"/>
            </a:xfrm>
          </p:grpSpPr>
          <p:sp>
            <p:nvSpPr>
              <p:cNvPr id="53" name="Rectangle 384"/>
              <p:cNvSpPr>
                <a:spLocks noChangeArrowheads="1"/>
              </p:cNvSpPr>
              <p:nvPr/>
            </p:nvSpPr>
            <p:spPr bwMode="auto">
              <a:xfrm>
                <a:off x="1147580" y="1374615"/>
                <a:ext cx="3071138" cy="232843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4" name="AutoShape 24"/>
              <p:cNvSpPr>
                <a:spLocks noChangeArrowheads="1"/>
              </p:cNvSpPr>
              <p:nvPr/>
            </p:nvSpPr>
            <p:spPr bwMode="auto">
              <a:xfrm>
                <a:off x="1213700" y="1408263"/>
                <a:ext cx="2970817" cy="393681"/>
              </a:xfrm>
              <a:prstGeom prst="roundRect">
                <a:avLst>
                  <a:gd name="adj" fmla="val 0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ko-KR" altLang="en-US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52" name="Rectangle 864"/>
            <p:cNvSpPr>
              <a:spLocks noChangeArrowheads="1"/>
            </p:cNvSpPr>
            <p:nvPr/>
          </p:nvSpPr>
          <p:spPr bwMode="auto">
            <a:xfrm>
              <a:off x="566685" y="1500174"/>
              <a:ext cx="18600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brightRoom" dir="tl"/>
              </a:scene3d>
              <a:sp3d extrusionH="57150" contourW="38100" prstMaterial="flat">
                <a:bevelT w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957263">
                <a:lnSpc>
                  <a:spcPct val="90000"/>
                </a:lnSpc>
                <a:buSzPct val="60000"/>
                <a:defRPr/>
              </a:pPr>
              <a:r>
                <a:rPr lang="en-US" altLang="ko-KR" b="1" spc="-50" dirty="0" smtClean="0">
                  <a:latin typeface="+mj-ea"/>
                  <a:ea typeface="+mj-ea"/>
                </a:rPr>
                <a:t>Purchasing</a:t>
              </a:r>
              <a:endParaRPr lang="en-US" altLang="ko-KR" b="1" spc="-50" dirty="0">
                <a:latin typeface="+mj-ea"/>
                <a:ea typeface="+mj-ea"/>
              </a:endParaRPr>
            </a:p>
          </p:txBody>
        </p:sp>
      </p:grpSp>
      <p:sp>
        <p:nvSpPr>
          <p:cNvPr id="55" name="AutoShape 26"/>
          <p:cNvSpPr>
            <a:spLocks noChangeArrowheads="1"/>
          </p:cNvSpPr>
          <p:nvPr/>
        </p:nvSpPr>
        <p:spPr bwMode="auto">
          <a:xfrm rot="5400000">
            <a:off x="2562225" y="2503488"/>
            <a:ext cx="1000125" cy="4572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ko-KR" altLang="ko-KR">
              <a:latin typeface="Times New Roman" pitchFamily="18" charset="0"/>
            </a:endParaRPr>
          </a:p>
        </p:txBody>
      </p:sp>
      <p:grpSp>
        <p:nvGrpSpPr>
          <p:cNvPr id="5" name="그룹 55"/>
          <p:cNvGrpSpPr>
            <a:grpSpLocks/>
          </p:cNvGrpSpPr>
          <p:nvPr/>
        </p:nvGrpSpPr>
        <p:grpSpPr bwMode="auto">
          <a:xfrm>
            <a:off x="3505200" y="1446213"/>
            <a:ext cx="2138363" cy="2197100"/>
            <a:chOff x="3638519" y="1357298"/>
            <a:chExt cx="2138353" cy="2197101"/>
          </a:xfrm>
        </p:grpSpPr>
        <p:grpSp>
          <p:nvGrpSpPr>
            <p:cNvPr id="6" name="그룹 123"/>
            <p:cNvGrpSpPr>
              <a:grpSpLocks/>
            </p:cNvGrpSpPr>
            <p:nvPr/>
          </p:nvGrpSpPr>
          <p:grpSpPr bwMode="auto">
            <a:xfrm>
              <a:off x="3638519" y="1357298"/>
              <a:ext cx="2138353" cy="2197101"/>
              <a:chOff x="1147580" y="1374615"/>
              <a:chExt cx="3071138" cy="2328437"/>
            </a:xfrm>
          </p:grpSpPr>
          <p:sp>
            <p:nvSpPr>
              <p:cNvPr id="59" name="Rectangle 384"/>
              <p:cNvSpPr>
                <a:spLocks noChangeArrowheads="1"/>
              </p:cNvSpPr>
              <p:nvPr/>
            </p:nvSpPr>
            <p:spPr bwMode="auto">
              <a:xfrm>
                <a:off x="1147580" y="1374615"/>
                <a:ext cx="3071138" cy="232843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0" name="AutoShape 24"/>
              <p:cNvSpPr>
                <a:spLocks noChangeArrowheads="1"/>
              </p:cNvSpPr>
              <p:nvPr/>
            </p:nvSpPr>
            <p:spPr bwMode="auto">
              <a:xfrm>
                <a:off x="1213700" y="1408263"/>
                <a:ext cx="2970817" cy="393681"/>
              </a:xfrm>
              <a:prstGeom prst="roundRect">
                <a:avLst>
                  <a:gd name="adj" fmla="val 0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ko-KR" altLang="en-US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58" name="Rectangle 864"/>
            <p:cNvSpPr>
              <a:spLocks noChangeArrowheads="1"/>
            </p:cNvSpPr>
            <p:nvPr/>
          </p:nvSpPr>
          <p:spPr bwMode="auto">
            <a:xfrm>
              <a:off x="3776608" y="1482697"/>
              <a:ext cx="18600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brightRoom" dir="tl"/>
              </a:scene3d>
              <a:sp3d extrusionH="57150" contourW="38100" prstMaterial="flat">
                <a:bevelT w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957263">
                <a:lnSpc>
                  <a:spcPct val="90000"/>
                </a:lnSpc>
                <a:buSzPct val="60000"/>
                <a:defRPr/>
              </a:pPr>
              <a:r>
                <a:rPr lang="en-US" altLang="ko-KR" b="1" spc="-50" dirty="0" smtClean="0">
                  <a:latin typeface="+mj-ea"/>
                  <a:ea typeface="+mj-ea"/>
                </a:rPr>
                <a:t>Processing</a:t>
              </a:r>
              <a:endParaRPr lang="en-US" altLang="ko-KR" b="1" spc="-50" dirty="0">
                <a:latin typeface="+mj-ea"/>
                <a:ea typeface="+mj-ea"/>
              </a:endParaRPr>
            </a:p>
          </p:txBody>
        </p:sp>
      </p:grpSp>
      <p:sp>
        <p:nvSpPr>
          <p:cNvPr id="61" name="AutoShape 26"/>
          <p:cNvSpPr>
            <a:spLocks noChangeArrowheads="1"/>
          </p:cNvSpPr>
          <p:nvPr/>
        </p:nvSpPr>
        <p:spPr bwMode="auto">
          <a:xfrm rot="5400000">
            <a:off x="5776912" y="2486026"/>
            <a:ext cx="1000125" cy="4572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ko-KR" altLang="ko-KR">
              <a:latin typeface="Times New Roman" pitchFamily="18" charset="0"/>
            </a:endParaRPr>
          </a:p>
        </p:txBody>
      </p:sp>
      <p:grpSp>
        <p:nvGrpSpPr>
          <p:cNvPr id="7" name="그룹 61"/>
          <p:cNvGrpSpPr>
            <a:grpSpLocks/>
          </p:cNvGrpSpPr>
          <p:nvPr/>
        </p:nvGrpSpPr>
        <p:grpSpPr bwMode="auto">
          <a:xfrm>
            <a:off x="6648450" y="1446213"/>
            <a:ext cx="2138363" cy="2197100"/>
            <a:chOff x="6715140" y="1357298"/>
            <a:chExt cx="2138353" cy="2197101"/>
          </a:xfrm>
        </p:grpSpPr>
        <p:grpSp>
          <p:nvGrpSpPr>
            <p:cNvPr id="8" name="그룹 123"/>
            <p:cNvGrpSpPr>
              <a:grpSpLocks/>
            </p:cNvGrpSpPr>
            <p:nvPr/>
          </p:nvGrpSpPr>
          <p:grpSpPr bwMode="auto">
            <a:xfrm>
              <a:off x="6715140" y="1357298"/>
              <a:ext cx="2138353" cy="2197101"/>
              <a:chOff x="1147580" y="1374615"/>
              <a:chExt cx="3071138" cy="2328437"/>
            </a:xfrm>
          </p:grpSpPr>
          <p:sp>
            <p:nvSpPr>
              <p:cNvPr id="65" name="Rectangle 384"/>
              <p:cNvSpPr>
                <a:spLocks noChangeArrowheads="1"/>
              </p:cNvSpPr>
              <p:nvPr/>
            </p:nvSpPr>
            <p:spPr bwMode="auto">
              <a:xfrm>
                <a:off x="1147580" y="1374615"/>
                <a:ext cx="3071138" cy="232843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6" name="AutoShape 24"/>
              <p:cNvSpPr>
                <a:spLocks noChangeArrowheads="1"/>
              </p:cNvSpPr>
              <p:nvPr/>
            </p:nvSpPr>
            <p:spPr bwMode="auto">
              <a:xfrm>
                <a:off x="1213700" y="1408263"/>
                <a:ext cx="2970817" cy="393681"/>
              </a:xfrm>
              <a:prstGeom prst="roundRect">
                <a:avLst>
                  <a:gd name="adj" fmla="val 0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ko-KR" altLang="en-US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64" name="Rectangle 864"/>
            <p:cNvSpPr>
              <a:spLocks noChangeArrowheads="1"/>
            </p:cNvSpPr>
            <p:nvPr/>
          </p:nvSpPr>
          <p:spPr bwMode="auto">
            <a:xfrm>
              <a:off x="6853229" y="1482697"/>
              <a:ext cx="18600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brightRoom" dir="tl"/>
              </a:scene3d>
              <a:sp3d extrusionH="57150" contourW="38100" prstMaterial="flat">
                <a:bevelT w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957263">
                <a:lnSpc>
                  <a:spcPct val="90000"/>
                </a:lnSpc>
                <a:buSzPct val="60000"/>
                <a:defRPr/>
              </a:pPr>
              <a:r>
                <a:rPr lang="en-US" altLang="ko-KR" b="1" spc="-50" dirty="0" smtClean="0">
                  <a:latin typeface="+mj-ea"/>
                  <a:ea typeface="+mj-ea"/>
                </a:rPr>
                <a:t>Drying</a:t>
              </a:r>
              <a:endParaRPr lang="en-US" altLang="ko-KR" b="1" spc="-50" dirty="0">
                <a:latin typeface="+mj-ea"/>
                <a:ea typeface="+mj-ea"/>
              </a:endParaRPr>
            </a:p>
          </p:txBody>
        </p:sp>
      </p:grpSp>
      <p:grpSp>
        <p:nvGrpSpPr>
          <p:cNvPr id="10" name="그룹 66"/>
          <p:cNvGrpSpPr>
            <a:grpSpLocks/>
          </p:cNvGrpSpPr>
          <p:nvPr/>
        </p:nvGrpSpPr>
        <p:grpSpPr bwMode="auto">
          <a:xfrm>
            <a:off x="1938338" y="4160838"/>
            <a:ext cx="2138362" cy="2197100"/>
            <a:chOff x="428596" y="1374775"/>
            <a:chExt cx="2138353" cy="2197101"/>
          </a:xfrm>
        </p:grpSpPr>
        <p:grpSp>
          <p:nvGrpSpPr>
            <p:cNvPr id="11" name="그룹 123"/>
            <p:cNvGrpSpPr>
              <a:grpSpLocks/>
            </p:cNvGrpSpPr>
            <p:nvPr/>
          </p:nvGrpSpPr>
          <p:grpSpPr bwMode="auto">
            <a:xfrm>
              <a:off x="428596" y="1374775"/>
              <a:ext cx="2138353" cy="2197101"/>
              <a:chOff x="1147580" y="1374615"/>
              <a:chExt cx="3071138" cy="2328437"/>
            </a:xfrm>
          </p:grpSpPr>
          <p:sp>
            <p:nvSpPr>
              <p:cNvPr id="70" name="Rectangle 384"/>
              <p:cNvSpPr>
                <a:spLocks noChangeArrowheads="1"/>
              </p:cNvSpPr>
              <p:nvPr/>
            </p:nvSpPr>
            <p:spPr bwMode="auto">
              <a:xfrm>
                <a:off x="1147580" y="1374615"/>
                <a:ext cx="3071138" cy="232843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1" name="AutoShape 24"/>
              <p:cNvSpPr>
                <a:spLocks noChangeArrowheads="1"/>
              </p:cNvSpPr>
              <p:nvPr/>
            </p:nvSpPr>
            <p:spPr bwMode="auto">
              <a:xfrm>
                <a:off x="1213699" y="1408263"/>
                <a:ext cx="2970820" cy="393681"/>
              </a:xfrm>
              <a:prstGeom prst="roundRect">
                <a:avLst>
                  <a:gd name="adj" fmla="val 0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ko-KR" altLang="en-US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69" name="Rectangle 864"/>
            <p:cNvSpPr>
              <a:spLocks noChangeArrowheads="1"/>
            </p:cNvSpPr>
            <p:nvPr/>
          </p:nvSpPr>
          <p:spPr bwMode="auto">
            <a:xfrm>
              <a:off x="566685" y="1500174"/>
              <a:ext cx="18600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brightRoom" dir="tl"/>
              </a:scene3d>
              <a:sp3d extrusionH="57150" contourW="38100" prstMaterial="flat">
                <a:bevelT w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957263">
                <a:lnSpc>
                  <a:spcPct val="90000"/>
                </a:lnSpc>
                <a:buSzPct val="60000"/>
                <a:defRPr/>
              </a:pPr>
              <a:r>
                <a:rPr lang="en-US" altLang="ko-KR" b="1" spc="-50" dirty="0" smtClean="0">
                  <a:latin typeface="+mj-ea"/>
                  <a:ea typeface="+mj-ea"/>
                </a:rPr>
                <a:t>Inspection</a:t>
              </a:r>
              <a:endParaRPr lang="en-US" altLang="ko-KR" b="1" spc="-50" dirty="0">
                <a:latin typeface="+mj-ea"/>
                <a:ea typeface="+mj-ea"/>
              </a:endParaRPr>
            </a:p>
          </p:txBody>
        </p:sp>
      </p:grpSp>
      <p:sp>
        <p:nvSpPr>
          <p:cNvPr id="72" name="AutoShape 26"/>
          <p:cNvSpPr>
            <a:spLocks noChangeArrowheads="1"/>
          </p:cNvSpPr>
          <p:nvPr/>
        </p:nvSpPr>
        <p:spPr bwMode="auto">
          <a:xfrm rot="5400000">
            <a:off x="4138612" y="5218113"/>
            <a:ext cx="1000125" cy="4572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ko-KR" altLang="ko-KR">
              <a:latin typeface="Times New Roman" pitchFamily="18" charset="0"/>
            </a:endParaRPr>
          </a:p>
        </p:txBody>
      </p:sp>
      <p:grpSp>
        <p:nvGrpSpPr>
          <p:cNvPr id="12" name="그룹 72"/>
          <p:cNvGrpSpPr>
            <a:grpSpLocks/>
          </p:cNvGrpSpPr>
          <p:nvPr/>
        </p:nvGrpSpPr>
        <p:grpSpPr bwMode="auto">
          <a:xfrm>
            <a:off x="5053013" y="4160838"/>
            <a:ext cx="2138362" cy="2197100"/>
            <a:chOff x="3638519" y="1357298"/>
            <a:chExt cx="2138353" cy="2197101"/>
          </a:xfrm>
        </p:grpSpPr>
        <p:grpSp>
          <p:nvGrpSpPr>
            <p:cNvPr id="13" name="그룹 123"/>
            <p:cNvGrpSpPr>
              <a:grpSpLocks/>
            </p:cNvGrpSpPr>
            <p:nvPr/>
          </p:nvGrpSpPr>
          <p:grpSpPr bwMode="auto">
            <a:xfrm>
              <a:off x="3638519" y="1357298"/>
              <a:ext cx="2138353" cy="2197101"/>
              <a:chOff x="1147580" y="1374615"/>
              <a:chExt cx="3071138" cy="2328437"/>
            </a:xfrm>
          </p:grpSpPr>
          <p:sp>
            <p:nvSpPr>
              <p:cNvPr id="76" name="Rectangle 384"/>
              <p:cNvSpPr>
                <a:spLocks noChangeArrowheads="1"/>
              </p:cNvSpPr>
              <p:nvPr/>
            </p:nvSpPr>
            <p:spPr bwMode="auto">
              <a:xfrm>
                <a:off x="1147580" y="1374615"/>
                <a:ext cx="3071138" cy="232843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7" name="AutoShape 24"/>
              <p:cNvSpPr>
                <a:spLocks noChangeArrowheads="1"/>
              </p:cNvSpPr>
              <p:nvPr/>
            </p:nvSpPr>
            <p:spPr bwMode="auto">
              <a:xfrm>
                <a:off x="1213699" y="1408263"/>
                <a:ext cx="2970820" cy="393681"/>
              </a:xfrm>
              <a:prstGeom prst="roundRect">
                <a:avLst>
                  <a:gd name="adj" fmla="val 0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ko-KR" altLang="en-US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75" name="Rectangle 864"/>
            <p:cNvSpPr>
              <a:spLocks noChangeArrowheads="1"/>
            </p:cNvSpPr>
            <p:nvPr/>
          </p:nvSpPr>
          <p:spPr bwMode="auto">
            <a:xfrm>
              <a:off x="3776608" y="1482697"/>
              <a:ext cx="18600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brightRoom" dir="tl"/>
              </a:scene3d>
              <a:sp3d extrusionH="57150" contourW="38100" prstMaterial="flat">
                <a:bevelT w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957263">
                <a:lnSpc>
                  <a:spcPct val="90000"/>
                </a:lnSpc>
                <a:buSzPct val="60000"/>
                <a:defRPr/>
              </a:pPr>
              <a:r>
                <a:rPr lang="en-US" altLang="ko-KR" b="1" spc="-50" dirty="0" smtClean="0">
                  <a:latin typeface="+mj-ea"/>
                  <a:ea typeface="+mj-ea"/>
                </a:rPr>
                <a:t>Packing</a:t>
              </a:r>
              <a:endParaRPr lang="en-US" altLang="ko-KR" b="1" spc="-50" dirty="0">
                <a:latin typeface="+mj-ea"/>
                <a:ea typeface="+mj-ea"/>
              </a:endParaRPr>
            </a:p>
          </p:txBody>
        </p:sp>
      </p:grpSp>
      <p:sp>
        <p:nvSpPr>
          <p:cNvPr id="78" name="직사각형 77"/>
          <p:cNvSpPr/>
          <p:nvPr/>
        </p:nvSpPr>
        <p:spPr>
          <a:xfrm>
            <a:off x="1000125" y="2571750"/>
            <a:ext cx="962025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공정 사진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4090988" y="2571750"/>
            <a:ext cx="962025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공정 사진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7286625" y="2571750"/>
            <a:ext cx="962025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공정 사진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2571750" y="5214938"/>
            <a:ext cx="962025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공정 사진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5786438" y="5194300"/>
            <a:ext cx="962025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defRPr/>
            </a:pPr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공정 사진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 descr="C:\Users\j.chi7\Desktop\인삼세척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" y="1849439"/>
            <a:ext cx="2080419" cy="179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김상무파일\201708\Desktop\고려홍삼원\KHW 기계설비 및 제품사진\뿌리삼_캔삼 제조자료(본삼 미삼 캔삼류)\SDC10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1873454"/>
            <a:ext cx="2114550" cy="18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김상무파일\201708\Desktop\고려홍삼원\거래처별 영업현황 및 납기일정표\170314 트랭글\태양광 건조장에서 건조중인 홍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9" y="1849438"/>
            <a:ext cx="2068511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연구실험사진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4584154"/>
            <a:ext cx="2068513" cy="17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E:\김상무파일\201708\Desktop\고려홍삼원\KHW 기계설비 및 제품사진\회사소개 사진\제품포장실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84154"/>
            <a:ext cx="2068513" cy="17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39553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0240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63653"/>
              </p:ext>
            </p:extLst>
          </p:nvPr>
        </p:nvGraphicFramePr>
        <p:xfrm>
          <a:off x="582613" y="1643063"/>
          <a:ext cx="7847039" cy="4293761"/>
        </p:xfrm>
        <a:graphic>
          <a:graphicData uri="http://schemas.openxmlformats.org/drawingml/2006/table">
            <a:tbl>
              <a:tblPr/>
              <a:tblGrid>
                <a:gridCol w="1912279"/>
                <a:gridCol w="1122792"/>
                <a:gridCol w="2405984"/>
                <a:gridCol w="2405984"/>
              </a:tblGrid>
              <a:tr h="5356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Equipment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Q’ty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Value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Usage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Liquid storage(Tank)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7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70,000,000  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Granules packing MC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53,000,000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Purifier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80,000,000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Capsule filling MC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60,000,000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Debranching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MC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35,000,000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Extractor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4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140,000,000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Concentrator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300,000,000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14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PTP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packing MC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54,000,000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14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Heated stirrer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20,000,000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14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Extractor MC &amp;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items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41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75" name="슬라이드 번호 개체 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0509A60-EC13-4D5A-82A2-D148A1E1C10E}" type="slidenum">
              <a:rPr lang="en-US" altLang="ko-KR" smtClean="0"/>
              <a:pPr/>
              <a:t>18</a:t>
            </a:fld>
            <a:endParaRPr lang="en-US" altLang="ko-KR" smtClean="0"/>
          </a:p>
        </p:txBody>
      </p:sp>
      <p:sp>
        <p:nvSpPr>
          <p:cNvPr id="8" name="Rectangle 864"/>
          <p:cNvSpPr>
            <a:spLocks noChangeArrowheads="1"/>
          </p:cNvSpPr>
          <p:nvPr/>
        </p:nvSpPr>
        <p:spPr bwMode="auto">
          <a:xfrm>
            <a:off x="1979712" y="313032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05. Status production facilities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864"/>
          <p:cNvSpPr>
            <a:spLocks noChangeArrowheads="1"/>
          </p:cNvSpPr>
          <p:nvPr/>
        </p:nvSpPr>
        <p:spPr bwMode="auto">
          <a:xfrm>
            <a:off x="8001024" y="428604"/>
            <a:ext cx="321471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954549" y="1480911"/>
            <a:ext cx="1158972" cy="255454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/>
            </a:scene3d>
            <a:sp3d prstMaterial="softEdge">
              <a:bevelT w="1270" h="1270"/>
              <a:contourClr>
                <a:schemeClr val="bg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indent="-180975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ko-KR" sz="16600" b="1" spc="-200" dirty="0" smtClean="0">
                <a:ln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나눔명조 ExtraBold" panose="02020603020101020101" pitchFamily="18" charset="-127"/>
                <a:cs typeface="Arial" panose="020B0604020202020204" pitchFamily="34" charset="0"/>
              </a:rPr>
              <a:t>3</a:t>
            </a:r>
            <a:endParaRPr lang="en-US" altLang="ko-KR" sz="16600" b="1" spc="-200" dirty="0">
              <a:ln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나눔명조 ExtraBold" panose="02020603020101020101" pitchFamily="18" charset="-127"/>
              <a:cs typeface="Arial" panose="020B0604020202020204" pitchFamily="34" charset="0"/>
            </a:endParaRPr>
          </a:p>
        </p:txBody>
      </p:sp>
      <p:grpSp>
        <p:nvGrpSpPr>
          <p:cNvPr id="2" name="그룹 6"/>
          <p:cNvGrpSpPr/>
          <p:nvPr/>
        </p:nvGrpSpPr>
        <p:grpSpPr>
          <a:xfrm>
            <a:off x="1115737" y="2470505"/>
            <a:ext cx="1344241" cy="1344241"/>
            <a:chOff x="1021147" y="2491525"/>
            <a:chExt cx="1344241" cy="1344241"/>
          </a:xfrm>
        </p:grpSpPr>
        <p:sp>
          <p:nvSpPr>
            <p:cNvPr id="24" name="직각 삼각형 23"/>
            <p:cNvSpPr/>
            <p:nvPr/>
          </p:nvSpPr>
          <p:spPr>
            <a:xfrm rot="16200000">
              <a:off x="1206409" y="2841773"/>
              <a:ext cx="811605" cy="811605"/>
            </a:xfrm>
            <a:prstGeom prst="rtTriangle">
              <a:avLst/>
            </a:prstGeom>
            <a:solidFill>
              <a:srgbClr val="006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B0F0"/>
                </a:solidFill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 flipV="1">
              <a:off x="1021147" y="2491525"/>
              <a:ext cx="1344241" cy="13442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직선 연결선 25"/>
          <p:cNvCxnSpPr/>
          <p:nvPr/>
        </p:nvCxnSpPr>
        <p:spPr>
          <a:xfrm flipV="1">
            <a:off x="7596336" y="3489874"/>
            <a:ext cx="321800" cy="321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>
            <a:spLocks noChangeArrowheads="1"/>
          </p:cNvSpPr>
          <p:nvPr/>
        </p:nvSpPr>
        <p:spPr bwMode="auto">
          <a:xfrm>
            <a:off x="827585" y="2786058"/>
            <a:ext cx="5064034" cy="155734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/>
            </a:scene3d>
            <a:sp3d prstMaterial="softEdge">
              <a:bevelT w="1270" h="1270"/>
              <a:contourClr>
                <a:schemeClr val="bg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sym typeface="Monotype Sorts"/>
              </a:rPr>
              <a:t>Divisional Plan</a:t>
            </a:r>
            <a:endParaRPr lang="ko-KR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sym typeface="Monotype Sorts"/>
            </a:endParaRPr>
          </a:p>
          <a:p>
            <a:pPr indent="-180975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en-US" altLang="ko-KR" sz="4400" b="1" spc="-200" dirty="0">
              <a:ln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나눔명조 ExtraBold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43570" y="2571744"/>
            <a:ext cx="3032886" cy="195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01  Marketing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A) Main customer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B) Market analysis 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C) Business plan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D) Analysis competitors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02  SWOT Analysis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03  Estimated net income statement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6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>
            <a:spLocks noChangeArrowheads="1"/>
          </p:cNvSpPr>
          <p:nvPr/>
        </p:nvSpPr>
        <p:spPr bwMode="auto">
          <a:xfrm>
            <a:off x="807774" y="389299"/>
            <a:ext cx="2962349" cy="58169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/>
            </a:scene3d>
            <a:sp3d prstMaterial="softEdge">
              <a:bevelT w="1270" h="1270"/>
              <a:contourClr>
                <a:schemeClr val="bg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indent="-18097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ko-KR" sz="5400" b="1" spc="-200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나눔명조 ExtraBold" panose="02020603020101020101" pitchFamily="18" charset="-127"/>
                <a:cs typeface="Arial" panose="020B0604020202020204" pitchFamily="34" charset="0"/>
              </a:rPr>
              <a:t>Contents </a:t>
            </a:r>
            <a:endParaRPr lang="en-US" altLang="ko-KR" sz="5400" b="1" spc="-200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나눔명조 ExtraBold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38175" y="1109657"/>
            <a:ext cx="838200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01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838175" y="2609855"/>
            <a:ext cx="838200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02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838175" y="4087836"/>
            <a:ext cx="928687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03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655736" y="1354132"/>
            <a:ext cx="2484215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General information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sym typeface="Monotype Sorts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973237" y="1727194"/>
            <a:ext cx="2389188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01 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Company overview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02 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Company history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03 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Vision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04 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Organization chart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05 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Research personnel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655737" y="2900368"/>
            <a:ext cx="2706688" cy="34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Business status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sym typeface="Monotype Sorts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655737" y="4349773"/>
            <a:ext cx="1449388" cy="34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Divisional plan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sym typeface="Monotype Sorts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73237" y="4721248"/>
            <a:ext cx="3246835" cy="199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01 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Marketing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가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Major customers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나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Market analysis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다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Business plan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라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Competitors analysis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02  SWOT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analysis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03 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Estimated net income statement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973237" y="3273430"/>
            <a:ext cx="262255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01 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Possessed technology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02 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Research equipment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03  Products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04  Production(Process diagram)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88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410" name="슬라이드 번호 개체 틀 3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751D7E1-ED0A-46AF-9121-629E5E399968}" type="slidenum">
              <a:rPr lang="en-US" altLang="ko-KR" smtClean="0"/>
              <a:pPr/>
              <a:t>20</a:t>
            </a:fld>
            <a:endParaRPr lang="en-US" altLang="ko-KR" smtClean="0"/>
          </a:p>
        </p:txBody>
      </p:sp>
      <p:sp>
        <p:nvSpPr>
          <p:cNvPr id="32" name="Rectangle 864"/>
          <p:cNvSpPr>
            <a:spLocks noChangeArrowheads="1"/>
          </p:cNvSpPr>
          <p:nvPr/>
        </p:nvSpPr>
        <p:spPr bwMode="auto">
          <a:xfrm>
            <a:off x="928662" y="290104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                Marketing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Rectangle 864"/>
          <p:cNvSpPr>
            <a:spLocks noChangeArrowheads="1"/>
          </p:cNvSpPr>
          <p:nvPr/>
        </p:nvSpPr>
        <p:spPr bwMode="auto">
          <a:xfrm>
            <a:off x="7164288" y="428604"/>
            <a:ext cx="1928826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Ⅲ 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13" name="직사각형 7"/>
          <p:cNvSpPr>
            <a:spLocks noChangeArrowheads="1"/>
          </p:cNvSpPr>
          <p:nvPr/>
        </p:nvSpPr>
        <p:spPr bwMode="auto">
          <a:xfrm>
            <a:off x="504825" y="954088"/>
            <a:ext cx="2698750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ko-KR" sz="1300" b="1" dirty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rPr>
              <a:t>A</a:t>
            </a:r>
            <a:r>
              <a:rPr lang="en-US" altLang="ko-KR" sz="1300" b="1" dirty="0" smtClean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rPr>
              <a:t>. Major customers</a:t>
            </a:r>
            <a:endParaRPr lang="ko-KR" altLang="en-US" sz="1300" b="1" dirty="0">
              <a:solidFill>
                <a:srgbClr val="0066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7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15184"/>
              </p:ext>
            </p:extLst>
          </p:nvPr>
        </p:nvGraphicFramePr>
        <p:xfrm>
          <a:off x="868363" y="2222500"/>
          <a:ext cx="7204095" cy="3206763"/>
        </p:xfrm>
        <a:graphic>
          <a:graphicData uri="http://schemas.openxmlformats.org/drawingml/2006/table">
            <a:tbl>
              <a:tblPr/>
              <a:tblGrid>
                <a:gridCol w="1372863"/>
                <a:gridCol w="1615409"/>
                <a:gridCol w="1615409"/>
                <a:gridCol w="1615409"/>
                <a:gridCol w="985005"/>
              </a:tblGrid>
              <a:tr h="6830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itchFamily="50" charset="-127"/>
                          <a:cs typeface="굴림" charset="-127"/>
                        </a:rPr>
                        <a:t>Company</a:t>
                      </a:r>
                      <a:endParaRPr kumimoji="1" lang="ko-KR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itchFamily="50" charset="-127"/>
                          <a:cs typeface="굴림" charset="-127"/>
                        </a:rPr>
                        <a:t>Annual record</a:t>
                      </a:r>
                      <a:endParaRPr kumimoji="1" lang="ko-KR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itchFamily="50" charset="-127"/>
                          <a:cs typeface="굴림" charset="-127"/>
                        </a:rPr>
                        <a:t>Ratio(%)</a:t>
                      </a:r>
                      <a:endParaRPr kumimoji="1" lang="ko-KR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맑은 고딕" pitchFamily="50" charset="-127"/>
                          <a:cs typeface="굴림" charset="-127"/>
                        </a:rPr>
                        <a:t>Terms</a:t>
                      </a:r>
                      <a:endParaRPr kumimoji="1" lang="ko-KR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</a:tr>
              <a:tr h="504747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K.L.F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ko-K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year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747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Export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ko-K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704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year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747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Whole life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ko-K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year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747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Naver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shopping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etc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ko-K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 year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747">
                <a:tc>
                  <a:txBody>
                    <a:bodyPr/>
                    <a:lstStyle/>
                    <a:p>
                      <a:pPr algn="ctr" fontAlgn="ctr"/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cap="flat">
                      <a:noFill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ko-K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ko-K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en-US" altLang="ko-K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6950075" y="1835150"/>
            <a:ext cx="1433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 smtClean="0">
                <a:latin typeface="+mn-ea"/>
                <a:ea typeface="+mn-ea"/>
              </a:rPr>
              <a:t>(</a:t>
            </a:r>
            <a:r>
              <a:rPr lang="en-US" altLang="ko-KR" sz="1400" dirty="0" err="1" smtClean="0">
                <a:latin typeface="+mn-ea"/>
              </a:rPr>
              <a:t>Unit</a:t>
            </a:r>
            <a:r>
              <a:rPr lang="en-US" altLang="ko-KR" sz="1400" dirty="0" err="1" smtClean="0">
                <a:latin typeface="+mn-ea"/>
                <a:ea typeface="+mn-ea"/>
              </a:rPr>
              <a:t>:</a:t>
            </a:r>
            <a:r>
              <a:rPr lang="en-US" altLang="ko-KR" sz="1400" dirty="0" err="1" smtClean="0">
                <a:latin typeface="+mn-ea"/>
              </a:rPr>
              <a:t>Mil</a:t>
            </a:r>
            <a:r>
              <a:rPr lang="en-US" altLang="ko-KR" sz="1400" dirty="0" smtClean="0">
                <a:latin typeface="+mn-ea"/>
              </a:rPr>
              <a:t>. Won</a:t>
            </a:r>
            <a:r>
              <a:rPr lang="en-US" altLang="ko-KR" sz="1400" dirty="0" smtClean="0">
                <a:latin typeface="+mn-ea"/>
                <a:ea typeface="+mn-ea"/>
              </a:rPr>
              <a:t>)</a:t>
            </a:r>
            <a:endParaRPr lang="ko-KR" altLang="en-US" sz="14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자유형 24"/>
          <p:cNvSpPr/>
          <p:nvPr/>
        </p:nvSpPr>
        <p:spPr>
          <a:xfrm>
            <a:off x="341709" y="50604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>
            <a:spLocks noChangeArrowheads="1"/>
          </p:cNvSpPr>
          <p:nvPr/>
        </p:nvSpPr>
        <p:spPr bwMode="auto">
          <a:xfrm>
            <a:off x="714348" y="4786322"/>
            <a:ext cx="1439497" cy="18466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/>
            </a:scene3d>
            <a:sp3d prstMaterial="softEdge">
              <a:bevelT w="1270" h="1270"/>
              <a:contourClr>
                <a:schemeClr val="bg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eaLnBrk="0" hangingPunct="0">
              <a:defRPr/>
            </a:pPr>
            <a:r>
              <a:rPr lang="ko-KR" altLang="en-US" sz="1200" b="1" dirty="0" smtClean="0">
                <a:solidFill>
                  <a:srgbClr val="1271B2"/>
                </a:solidFill>
                <a:latin typeface="맑은 고딕" pitchFamily="50" charset="-127"/>
                <a:ea typeface="맑은 고딕" pitchFamily="50" charset="-127"/>
              </a:rPr>
              <a:t>자동차부품산업 현황</a:t>
            </a:r>
            <a:endParaRPr lang="ko-KR" altLang="en-US" sz="1200" b="1" spc="-70" dirty="0">
              <a:ln w="12700">
                <a:noFill/>
              </a:ln>
              <a:solidFill>
                <a:srgbClr val="1271B2"/>
              </a:solidFill>
              <a:latin typeface="Arial" panose="020B0604020202020204" pitchFamily="34" charset="0"/>
              <a:ea typeface="-윤고딕340" pitchFamily="18" charset="-127"/>
              <a:cs typeface="Arial" panose="020B0604020202020204" pitchFamily="34" charset="0"/>
            </a:endParaRPr>
          </a:p>
        </p:txBody>
      </p:sp>
      <p:sp>
        <p:nvSpPr>
          <p:cNvPr id="3" name="직사각형 2"/>
          <p:cNvSpPr>
            <a:spLocks noChangeArrowheads="1"/>
          </p:cNvSpPr>
          <p:nvPr/>
        </p:nvSpPr>
        <p:spPr bwMode="auto">
          <a:xfrm>
            <a:off x="1397799" y="5115708"/>
            <a:ext cx="6960415" cy="110799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/>
            </a:scene3d>
            <a:sp3d prstMaterial="softEdge">
              <a:bevelT w="1270" h="1270"/>
              <a:contourClr>
                <a:schemeClr val="bg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1200" dirty="0"/>
              <a:t>2017</a:t>
            </a:r>
            <a:r>
              <a:rPr lang="ko-KR" altLang="en-US" sz="1200" dirty="0"/>
              <a:t>년 건강기능식품 국내시장규모 분석에 의하며</a:t>
            </a:r>
            <a:r>
              <a:rPr lang="en-US" altLang="ko-KR" sz="1200" dirty="0"/>
              <a:t>, 2017</a:t>
            </a:r>
            <a:r>
              <a:rPr lang="ko-KR" altLang="en-US" sz="1200" dirty="0"/>
              <a:t>년 총 매출액은 </a:t>
            </a:r>
            <a:r>
              <a:rPr lang="en-US" altLang="ko-KR" sz="1200" dirty="0"/>
              <a:t>2</a:t>
            </a:r>
            <a:r>
              <a:rPr lang="ko-KR" altLang="en-US" sz="1200" dirty="0"/>
              <a:t>조 </a:t>
            </a:r>
            <a:r>
              <a:rPr lang="en-US" altLang="ko-KR" sz="1200" dirty="0"/>
              <a:t>2,374</a:t>
            </a:r>
            <a:r>
              <a:rPr lang="ko-KR" altLang="en-US" sz="1200" dirty="0" err="1"/>
              <a:t>억원으</a:t>
            </a:r>
            <a:endParaRPr lang="ko-KR" altLang="en-US" sz="1200" dirty="0"/>
          </a:p>
          <a:p>
            <a:r>
              <a:rPr lang="ko-KR" altLang="en-US" sz="1200" dirty="0" err="1"/>
              <a:t>로</a:t>
            </a:r>
            <a:r>
              <a:rPr lang="ko-KR" altLang="en-US" sz="1200" dirty="0"/>
              <a:t> 전년대비 </a:t>
            </a:r>
            <a:r>
              <a:rPr lang="en-US" altLang="ko-KR" sz="1200" dirty="0"/>
              <a:t>5.2% </a:t>
            </a:r>
            <a:r>
              <a:rPr lang="ko-KR" altLang="en-US" sz="1200" dirty="0"/>
              <a:t>증가하였고</a:t>
            </a:r>
            <a:r>
              <a:rPr lang="en-US" altLang="ko-KR" sz="1200" dirty="0"/>
              <a:t>, </a:t>
            </a:r>
            <a:r>
              <a:rPr lang="ko-KR" altLang="en-US" sz="1200" dirty="0"/>
              <a:t>총 </a:t>
            </a:r>
            <a:r>
              <a:rPr lang="ko-KR" altLang="en-US" sz="1200" dirty="0" err="1"/>
              <a:t>매출량은</a:t>
            </a:r>
            <a:r>
              <a:rPr lang="ko-KR" altLang="en-US" sz="1200" dirty="0"/>
              <a:t> </a:t>
            </a:r>
            <a:r>
              <a:rPr lang="en-US" altLang="ko-KR" sz="1200" dirty="0"/>
              <a:t>4</a:t>
            </a:r>
            <a:r>
              <a:rPr lang="ko-KR" altLang="en-US" sz="1200" dirty="0"/>
              <a:t>만 </a:t>
            </a:r>
            <a:r>
              <a:rPr lang="en-US" altLang="ko-KR" sz="1200" dirty="0"/>
              <a:t>7,725</a:t>
            </a:r>
            <a:r>
              <a:rPr lang="ko-KR" altLang="en-US" sz="1200" dirty="0"/>
              <a:t>톤으로 전년대비 </a:t>
            </a:r>
            <a:r>
              <a:rPr lang="en-US" altLang="ko-KR" sz="1200" dirty="0"/>
              <a:t>10.7% </a:t>
            </a:r>
            <a:r>
              <a:rPr lang="ko-KR" altLang="en-US" sz="1200" dirty="0" err="1"/>
              <a:t>증가하였습니</a:t>
            </a:r>
            <a:endParaRPr lang="ko-KR" altLang="en-US" sz="1200" dirty="0"/>
          </a:p>
          <a:p>
            <a:r>
              <a:rPr lang="ko-KR" altLang="en-US" sz="1200" dirty="0"/>
              <a:t>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이는 국내외 경기침체에도 건강에 대한 관심이 높아지면서 새로운 기능성을 찾는 다양한 계</a:t>
            </a:r>
          </a:p>
          <a:p>
            <a:r>
              <a:rPr lang="ko-KR" altLang="en-US" sz="1200" dirty="0"/>
              <a:t>층의 소비자 욕구가 반영되어 성장세가 지속되는 것으로 분석됩니다</a:t>
            </a:r>
            <a:r>
              <a:rPr lang="en-US" altLang="ko-KR" sz="1200" dirty="0"/>
              <a:t>.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0" hangingPunct="0">
              <a:defRPr/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95470" y="4997043"/>
            <a:ext cx="1488740" cy="0"/>
          </a:xfrm>
          <a:prstGeom prst="line">
            <a:avLst/>
          </a:prstGeom>
          <a:ln>
            <a:solidFill>
              <a:srgbClr val="0065B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1150031" y="5157192"/>
            <a:ext cx="156376" cy="199535"/>
            <a:chOff x="-1747775" y="5299402"/>
            <a:chExt cx="593838" cy="688850"/>
          </a:xfrm>
          <a:solidFill>
            <a:srgbClr val="0065B0"/>
          </a:solidFill>
        </p:grpSpPr>
        <p:sp>
          <p:nvSpPr>
            <p:cNvPr id="6" name="이등변 삼각형 5"/>
            <p:cNvSpPr/>
            <p:nvPr/>
          </p:nvSpPr>
          <p:spPr>
            <a:xfrm rot="5400000">
              <a:off x="-1474609" y="5491900"/>
              <a:ext cx="344425" cy="2969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이등변 삼각형 6"/>
            <p:cNvSpPr/>
            <p:nvPr/>
          </p:nvSpPr>
          <p:spPr>
            <a:xfrm rot="5400000">
              <a:off x="-1771528" y="5667580"/>
              <a:ext cx="344425" cy="2969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이등변 삼각형 7"/>
            <p:cNvSpPr/>
            <p:nvPr/>
          </p:nvSpPr>
          <p:spPr>
            <a:xfrm rot="5400000">
              <a:off x="-1771527" y="5323155"/>
              <a:ext cx="344425" cy="2969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직사각형 6"/>
          <p:cNvSpPr/>
          <p:nvPr/>
        </p:nvSpPr>
        <p:spPr>
          <a:xfrm>
            <a:off x="7988339" y="2254971"/>
            <a:ext cx="191513" cy="1270471"/>
          </a:xfrm>
          <a:custGeom>
            <a:avLst/>
            <a:gdLst>
              <a:gd name="connsiteX0" fmla="*/ 0 w 869945"/>
              <a:gd name="connsiteY0" fmla="*/ 0 h 1639481"/>
              <a:gd name="connsiteX1" fmla="*/ 869945 w 869945"/>
              <a:gd name="connsiteY1" fmla="*/ 0 h 1639481"/>
              <a:gd name="connsiteX2" fmla="*/ 869945 w 869945"/>
              <a:gd name="connsiteY2" fmla="*/ 1639481 h 1639481"/>
              <a:gd name="connsiteX3" fmla="*/ 0 w 869945"/>
              <a:gd name="connsiteY3" fmla="*/ 1639481 h 1639481"/>
              <a:gd name="connsiteX4" fmla="*/ 0 w 869945"/>
              <a:gd name="connsiteY4" fmla="*/ 0 h 1639481"/>
              <a:gd name="connsiteX0" fmla="*/ 0 w 869945"/>
              <a:gd name="connsiteY0" fmla="*/ 472273 h 2111754"/>
              <a:gd name="connsiteX1" fmla="*/ 869945 w 869945"/>
              <a:gd name="connsiteY1" fmla="*/ 0 h 2111754"/>
              <a:gd name="connsiteX2" fmla="*/ 869945 w 869945"/>
              <a:gd name="connsiteY2" fmla="*/ 2111754 h 2111754"/>
              <a:gd name="connsiteX3" fmla="*/ 0 w 869945"/>
              <a:gd name="connsiteY3" fmla="*/ 2111754 h 2111754"/>
              <a:gd name="connsiteX4" fmla="*/ 0 w 869945"/>
              <a:gd name="connsiteY4" fmla="*/ 472273 h 2111754"/>
              <a:gd name="connsiteX0" fmla="*/ 0 w 869945"/>
              <a:gd name="connsiteY0" fmla="*/ 472273 h 2111754"/>
              <a:gd name="connsiteX1" fmla="*/ 869945 w 869945"/>
              <a:gd name="connsiteY1" fmla="*/ 0 h 2111754"/>
              <a:gd name="connsiteX2" fmla="*/ 849848 w 869945"/>
              <a:gd name="connsiteY2" fmla="*/ 1689723 h 2111754"/>
              <a:gd name="connsiteX3" fmla="*/ 0 w 869945"/>
              <a:gd name="connsiteY3" fmla="*/ 2111754 h 2111754"/>
              <a:gd name="connsiteX4" fmla="*/ 0 w 869945"/>
              <a:gd name="connsiteY4" fmla="*/ 472273 h 2111754"/>
              <a:gd name="connsiteX0" fmla="*/ 0 w 879993"/>
              <a:gd name="connsiteY0" fmla="*/ 472273 h 2111754"/>
              <a:gd name="connsiteX1" fmla="*/ 869945 w 879993"/>
              <a:gd name="connsiteY1" fmla="*/ 0 h 2111754"/>
              <a:gd name="connsiteX2" fmla="*/ 879993 w 879993"/>
              <a:gd name="connsiteY2" fmla="*/ 1609337 h 2111754"/>
              <a:gd name="connsiteX3" fmla="*/ 0 w 879993"/>
              <a:gd name="connsiteY3" fmla="*/ 2111754 h 2111754"/>
              <a:gd name="connsiteX4" fmla="*/ 0 w 879993"/>
              <a:gd name="connsiteY4" fmla="*/ 472273 h 2111754"/>
              <a:gd name="connsiteX0" fmla="*/ 0 w 879993"/>
              <a:gd name="connsiteY0" fmla="*/ 261894 h 1901375"/>
              <a:gd name="connsiteX1" fmla="*/ 869944 w 879993"/>
              <a:gd name="connsiteY1" fmla="*/ 0 h 1901375"/>
              <a:gd name="connsiteX2" fmla="*/ 879993 w 879993"/>
              <a:gd name="connsiteY2" fmla="*/ 1398958 h 1901375"/>
              <a:gd name="connsiteX3" fmla="*/ 0 w 879993"/>
              <a:gd name="connsiteY3" fmla="*/ 1901375 h 1901375"/>
              <a:gd name="connsiteX4" fmla="*/ 0 w 879993"/>
              <a:gd name="connsiteY4" fmla="*/ 261894 h 1901375"/>
              <a:gd name="connsiteX0" fmla="*/ 0 w 879993"/>
              <a:gd name="connsiteY0" fmla="*/ 261894 h 1723362"/>
              <a:gd name="connsiteX1" fmla="*/ 869944 w 879993"/>
              <a:gd name="connsiteY1" fmla="*/ 0 h 1723362"/>
              <a:gd name="connsiteX2" fmla="*/ 879993 w 879993"/>
              <a:gd name="connsiteY2" fmla="*/ 1398958 h 1723362"/>
              <a:gd name="connsiteX3" fmla="*/ 46170 w 879993"/>
              <a:gd name="connsiteY3" fmla="*/ 1723362 h 1723362"/>
              <a:gd name="connsiteX4" fmla="*/ 0 w 879993"/>
              <a:gd name="connsiteY4" fmla="*/ 261894 h 1723362"/>
              <a:gd name="connsiteX0" fmla="*/ 0 w 879993"/>
              <a:gd name="connsiteY0" fmla="*/ 261894 h 1690997"/>
              <a:gd name="connsiteX1" fmla="*/ 869944 w 879993"/>
              <a:gd name="connsiteY1" fmla="*/ 0 h 1690997"/>
              <a:gd name="connsiteX2" fmla="*/ 879993 w 879993"/>
              <a:gd name="connsiteY2" fmla="*/ 1398958 h 1690997"/>
              <a:gd name="connsiteX3" fmla="*/ 0 w 879993"/>
              <a:gd name="connsiteY3" fmla="*/ 1690997 h 1690997"/>
              <a:gd name="connsiteX4" fmla="*/ 0 w 879993"/>
              <a:gd name="connsiteY4" fmla="*/ 261894 h 16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993" h="1690997">
                <a:moveTo>
                  <a:pt x="0" y="261894"/>
                </a:moveTo>
                <a:lnTo>
                  <a:pt x="869944" y="0"/>
                </a:lnTo>
                <a:cubicBezTo>
                  <a:pt x="873293" y="536446"/>
                  <a:pt x="876644" y="862512"/>
                  <a:pt x="879993" y="1398958"/>
                </a:cubicBezTo>
                <a:lnTo>
                  <a:pt x="0" y="1690997"/>
                </a:lnTo>
                <a:lnTo>
                  <a:pt x="0" y="2618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6"/>
          <p:cNvSpPr/>
          <p:nvPr/>
        </p:nvSpPr>
        <p:spPr>
          <a:xfrm>
            <a:off x="951463" y="2658917"/>
            <a:ext cx="191513" cy="1270471"/>
          </a:xfrm>
          <a:custGeom>
            <a:avLst/>
            <a:gdLst>
              <a:gd name="connsiteX0" fmla="*/ 0 w 869945"/>
              <a:gd name="connsiteY0" fmla="*/ 0 h 1639481"/>
              <a:gd name="connsiteX1" fmla="*/ 869945 w 869945"/>
              <a:gd name="connsiteY1" fmla="*/ 0 h 1639481"/>
              <a:gd name="connsiteX2" fmla="*/ 869945 w 869945"/>
              <a:gd name="connsiteY2" fmla="*/ 1639481 h 1639481"/>
              <a:gd name="connsiteX3" fmla="*/ 0 w 869945"/>
              <a:gd name="connsiteY3" fmla="*/ 1639481 h 1639481"/>
              <a:gd name="connsiteX4" fmla="*/ 0 w 869945"/>
              <a:gd name="connsiteY4" fmla="*/ 0 h 1639481"/>
              <a:gd name="connsiteX0" fmla="*/ 0 w 869945"/>
              <a:gd name="connsiteY0" fmla="*/ 472273 h 2111754"/>
              <a:gd name="connsiteX1" fmla="*/ 869945 w 869945"/>
              <a:gd name="connsiteY1" fmla="*/ 0 h 2111754"/>
              <a:gd name="connsiteX2" fmla="*/ 869945 w 869945"/>
              <a:gd name="connsiteY2" fmla="*/ 2111754 h 2111754"/>
              <a:gd name="connsiteX3" fmla="*/ 0 w 869945"/>
              <a:gd name="connsiteY3" fmla="*/ 2111754 h 2111754"/>
              <a:gd name="connsiteX4" fmla="*/ 0 w 869945"/>
              <a:gd name="connsiteY4" fmla="*/ 472273 h 2111754"/>
              <a:gd name="connsiteX0" fmla="*/ 0 w 869945"/>
              <a:gd name="connsiteY0" fmla="*/ 472273 h 2111754"/>
              <a:gd name="connsiteX1" fmla="*/ 869945 w 869945"/>
              <a:gd name="connsiteY1" fmla="*/ 0 h 2111754"/>
              <a:gd name="connsiteX2" fmla="*/ 849848 w 869945"/>
              <a:gd name="connsiteY2" fmla="*/ 1689723 h 2111754"/>
              <a:gd name="connsiteX3" fmla="*/ 0 w 869945"/>
              <a:gd name="connsiteY3" fmla="*/ 2111754 h 2111754"/>
              <a:gd name="connsiteX4" fmla="*/ 0 w 869945"/>
              <a:gd name="connsiteY4" fmla="*/ 472273 h 2111754"/>
              <a:gd name="connsiteX0" fmla="*/ 0 w 879993"/>
              <a:gd name="connsiteY0" fmla="*/ 472273 h 2111754"/>
              <a:gd name="connsiteX1" fmla="*/ 869945 w 879993"/>
              <a:gd name="connsiteY1" fmla="*/ 0 h 2111754"/>
              <a:gd name="connsiteX2" fmla="*/ 879993 w 879993"/>
              <a:gd name="connsiteY2" fmla="*/ 1609337 h 2111754"/>
              <a:gd name="connsiteX3" fmla="*/ 0 w 879993"/>
              <a:gd name="connsiteY3" fmla="*/ 2111754 h 2111754"/>
              <a:gd name="connsiteX4" fmla="*/ 0 w 879993"/>
              <a:gd name="connsiteY4" fmla="*/ 472273 h 2111754"/>
              <a:gd name="connsiteX0" fmla="*/ 0 w 879993"/>
              <a:gd name="connsiteY0" fmla="*/ 261894 h 1901375"/>
              <a:gd name="connsiteX1" fmla="*/ 869944 w 879993"/>
              <a:gd name="connsiteY1" fmla="*/ 0 h 1901375"/>
              <a:gd name="connsiteX2" fmla="*/ 879993 w 879993"/>
              <a:gd name="connsiteY2" fmla="*/ 1398958 h 1901375"/>
              <a:gd name="connsiteX3" fmla="*/ 0 w 879993"/>
              <a:gd name="connsiteY3" fmla="*/ 1901375 h 1901375"/>
              <a:gd name="connsiteX4" fmla="*/ 0 w 879993"/>
              <a:gd name="connsiteY4" fmla="*/ 261894 h 1901375"/>
              <a:gd name="connsiteX0" fmla="*/ 0 w 879993"/>
              <a:gd name="connsiteY0" fmla="*/ 261894 h 1723362"/>
              <a:gd name="connsiteX1" fmla="*/ 869944 w 879993"/>
              <a:gd name="connsiteY1" fmla="*/ 0 h 1723362"/>
              <a:gd name="connsiteX2" fmla="*/ 879993 w 879993"/>
              <a:gd name="connsiteY2" fmla="*/ 1398958 h 1723362"/>
              <a:gd name="connsiteX3" fmla="*/ 46170 w 879993"/>
              <a:gd name="connsiteY3" fmla="*/ 1723362 h 1723362"/>
              <a:gd name="connsiteX4" fmla="*/ 0 w 879993"/>
              <a:gd name="connsiteY4" fmla="*/ 261894 h 1723362"/>
              <a:gd name="connsiteX0" fmla="*/ 0 w 879993"/>
              <a:gd name="connsiteY0" fmla="*/ 261894 h 1690997"/>
              <a:gd name="connsiteX1" fmla="*/ 869944 w 879993"/>
              <a:gd name="connsiteY1" fmla="*/ 0 h 1690997"/>
              <a:gd name="connsiteX2" fmla="*/ 879993 w 879993"/>
              <a:gd name="connsiteY2" fmla="*/ 1398958 h 1690997"/>
              <a:gd name="connsiteX3" fmla="*/ 0 w 879993"/>
              <a:gd name="connsiteY3" fmla="*/ 1690997 h 1690997"/>
              <a:gd name="connsiteX4" fmla="*/ 0 w 879993"/>
              <a:gd name="connsiteY4" fmla="*/ 261894 h 16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993" h="1690997">
                <a:moveTo>
                  <a:pt x="0" y="261894"/>
                </a:moveTo>
                <a:lnTo>
                  <a:pt x="869944" y="0"/>
                </a:lnTo>
                <a:cubicBezTo>
                  <a:pt x="873293" y="536446"/>
                  <a:pt x="876644" y="862512"/>
                  <a:pt x="879993" y="1398958"/>
                </a:cubicBezTo>
                <a:lnTo>
                  <a:pt x="0" y="1690997"/>
                </a:lnTo>
                <a:lnTo>
                  <a:pt x="0" y="2618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8018894" y="1576896"/>
            <a:ext cx="767948" cy="84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375964" y="3891623"/>
            <a:ext cx="600919" cy="661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1150031" y="5929330"/>
            <a:ext cx="156376" cy="199535"/>
            <a:chOff x="-1747775" y="5299402"/>
            <a:chExt cx="593838" cy="688850"/>
          </a:xfrm>
          <a:solidFill>
            <a:srgbClr val="0065B0"/>
          </a:solidFill>
        </p:grpSpPr>
        <p:sp>
          <p:nvSpPr>
            <p:cNvPr id="18" name="이등변 삼각형 17"/>
            <p:cNvSpPr/>
            <p:nvPr/>
          </p:nvSpPr>
          <p:spPr>
            <a:xfrm rot="5400000">
              <a:off x="-1474609" y="5491900"/>
              <a:ext cx="344425" cy="2969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/>
            <p:cNvSpPr/>
            <p:nvPr/>
          </p:nvSpPr>
          <p:spPr>
            <a:xfrm rot="5400000">
              <a:off x="-1771528" y="5667580"/>
              <a:ext cx="344425" cy="2969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/>
            <p:cNvSpPr/>
            <p:nvPr/>
          </p:nvSpPr>
          <p:spPr>
            <a:xfrm rot="5400000">
              <a:off x="-1771527" y="5323155"/>
              <a:ext cx="344425" cy="2969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Rectangle 864"/>
          <p:cNvSpPr>
            <a:spLocks noChangeArrowheads="1"/>
          </p:cNvSpPr>
          <p:nvPr/>
        </p:nvSpPr>
        <p:spPr bwMode="auto">
          <a:xfrm>
            <a:off x="2000268" y="290104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Marketing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7"/>
          <p:cNvSpPr>
            <a:spLocks noChangeArrowheads="1"/>
          </p:cNvSpPr>
          <p:nvPr/>
        </p:nvSpPr>
        <p:spPr bwMode="auto">
          <a:xfrm>
            <a:off x="504825" y="954088"/>
            <a:ext cx="29956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sz="1300" b="1" dirty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300" b="1" dirty="0" smtClean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rPr>
              <a:t>Market status</a:t>
            </a:r>
            <a:endParaRPr lang="ko-KR" altLang="en-US" sz="1300" b="1" dirty="0">
              <a:solidFill>
                <a:srgbClr val="0066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857884" y="4377531"/>
            <a:ext cx="2147887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100" dirty="0">
                <a:latin typeface="+mj-ea"/>
                <a:ea typeface="+mj-ea"/>
              </a:rPr>
              <a:t>자료 </a:t>
            </a:r>
            <a:r>
              <a:rPr lang="en-US" altLang="ko-KR" sz="1100" dirty="0">
                <a:latin typeface="+mj-ea"/>
                <a:ea typeface="+mj-ea"/>
              </a:rPr>
              <a:t>: </a:t>
            </a:r>
            <a:r>
              <a:rPr lang="ko-KR" altLang="en-US" sz="1100" dirty="0">
                <a:latin typeface="+mj-ea"/>
                <a:ea typeface="+mj-ea"/>
              </a:rPr>
              <a:t>한국자동차산업협동조합</a:t>
            </a:r>
          </a:p>
        </p:txBody>
      </p:sp>
      <p:sp>
        <p:nvSpPr>
          <p:cNvPr id="26" name="Rectangle 864"/>
          <p:cNvSpPr>
            <a:spLocks noChangeArrowheads="1"/>
          </p:cNvSpPr>
          <p:nvPr/>
        </p:nvSpPr>
        <p:spPr bwMode="auto">
          <a:xfrm>
            <a:off x="7786710" y="428604"/>
            <a:ext cx="1928826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Ⅲ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부문별 계획</a:t>
            </a: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8" name="Picture 2" descr="C:\Users\j.chi7\Desktop\건강기능식품시장동향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409700"/>
            <a:ext cx="7688520" cy="358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자유형 23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>
            <a:spLocks noChangeArrowheads="1"/>
          </p:cNvSpPr>
          <p:nvPr/>
        </p:nvSpPr>
        <p:spPr bwMode="auto">
          <a:xfrm>
            <a:off x="713592" y="4780951"/>
            <a:ext cx="8197010" cy="184665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/>
            </a:scene3d>
            <a:sp3d prstMaterial="softEdge">
              <a:bevelT w="1270" h="1270"/>
              <a:contourClr>
                <a:schemeClr val="bg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1200" dirty="0"/>
              <a:t>(</a:t>
            </a:r>
            <a:r>
              <a:rPr lang="ko-KR" altLang="en-US" sz="1200" dirty="0"/>
              <a:t>다</a:t>
            </a:r>
            <a:r>
              <a:rPr lang="en-US" altLang="ko-KR" sz="1200" dirty="0"/>
              <a:t>) </a:t>
            </a:r>
            <a:r>
              <a:rPr lang="ko-KR" altLang="en-US" sz="1200" dirty="0"/>
              <a:t>보편화된 인삼식품</a:t>
            </a:r>
          </a:p>
          <a:p>
            <a:r>
              <a:rPr lang="ko-KR" altLang="en-US" sz="1200" dirty="0"/>
              <a:t>국내시장은 국민소득의 증가와 </a:t>
            </a:r>
            <a:r>
              <a:rPr lang="ko-KR" altLang="en-US" sz="1200" dirty="0" err="1"/>
              <a:t>웰빙트렌드의</a:t>
            </a:r>
            <a:r>
              <a:rPr lang="ko-KR" altLang="en-US" sz="1200" dirty="0"/>
              <a:t> 여파로 건강기능성식품에 대한 수요가 </a:t>
            </a:r>
            <a:r>
              <a:rPr lang="ko-KR" altLang="en-US" sz="1200" dirty="0" err="1"/>
              <a:t>증가하</a:t>
            </a:r>
            <a:endParaRPr lang="ko-KR" altLang="en-US" sz="1200" dirty="0"/>
          </a:p>
          <a:p>
            <a:r>
              <a:rPr lang="ko-KR" altLang="en-US" sz="1200" dirty="0" err="1"/>
              <a:t>면서</a:t>
            </a:r>
            <a:r>
              <a:rPr lang="ko-KR" altLang="en-US" sz="1200" dirty="0"/>
              <a:t> 내수시장이 크게 확대되고 다양한 제품이 출시되고 있습니다</a:t>
            </a:r>
            <a:r>
              <a:rPr lang="en-US" altLang="ko-KR" sz="1200" dirty="0"/>
              <a:t>. </a:t>
            </a:r>
            <a:r>
              <a:rPr lang="ko-KR" altLang="en-US" sz="1200" dirty="0"/>
              <a:t>높아진 소비수준을 충족</a:t>
            </a:r>
          </a:p>
          <a:p>
            <a:r>
              <a:rPr lang="ko-KR" altLang="en-US" sz="1200" dirty="0"/>
              <a:t>시키기 위해 품질관리와 여성</a:t>
            </a:r>
            <a:r>
              <a:rPr lang="en-US" altLang="ko-KR" sz="1200" dirty="0"/>
              <a:t>, </a:t>
            </a:r>
            <a:r>
              <a:rPr lang="ko-KR" altLang="en-US" sz="1200" dirty="0"/>
              <a:t>어린이 등 새롭게 부상한 소비층을 위한 제품 개발로 시장이</a:t>
            </a:r>
          </a:p>
          <a:p>
            <a:r>
              <a:rPr lang="ko-KR" altLang="en-US" sz="1200" dirty="0"/>
              <a:t>다양화 되었습니다</a:t>
            </a:r>
            <a:r>
              <a:rPr lang="en-US" altLang="ko-KR" sz="1200" dirty="0"/>
              <a:t>. </a:t>
            </a:r>
            <a:r>
              <a:rPr lang="ko-KR" altLang="en-US" sz="1200" dirty="0"/>
              <a:t>이에 </a:t>
            </a:r>
            <a:r>
              <a:rPr lang="en-US" altLang="ko-KR" sz="1200" dirty="0"/>
              <a:t>1</a:t>
            </a:r>
            <a:r>
              <a:rPr lang="ko-KR" altLang="en-US" sz="1200" dirty="0"/>
              <a:t>인당 소비량도 증가하고 있는 추세인데</a:t>
            </a:r>
            <a:r>
              <a:rPr lang="en-US" altLang="ko-KR" sz="1200" dirty="0"/>
              <a:t>, 1995</a:t>
            </a:r>
            <a:r>
              <a:rPr lang="ko-KR" altLang="en-US" sz="1200" dirty="0"/>
              <a:t>년 </a:t>
            </a:r>
            <a:r>
              <a:rPr lang="en-US" altLang="ko-KR" sz="1200" dirty="0"/>
              <a:t>0.23kg/</a:t>
            </a:r>
            <a:r>
              <a:rPr lang="ko-KR" altLang="en-US" sz="1200" dirty="0"/>
              <a:t>인이었던</a:t>
            </a:r>
          </a:p>
          <a:p>
            <a:r>
              <a:rPr lang="ko-KR" altLang="en-US" sz="1200" dirty="0"/>
              <a:t>것이 </a:t>
            </a:r>
            <a:r>
              <a:rPr lang="en-US" altLang="ko-KR" sz="1200" dirty="0"/>
              <a:t>2005</a:t>
            </a:r>
            <a:r>
              <a:rPr lang="ko-KR" altLang="en-US" sz="1200" dirty="0"/>
              <a:t>년 </a:t>
            </a:r>
            <a:r>
              <a:rPr lang="en-US" altLang="ko-KR" sz="1200" dirty="0"/>
              <a:t>0.28kg/</a:t>
            </a:r>
            <a:r>
              <a:rPr lang="ko-KR" altLang="en-US" sz="1200" dirty="0"/>
              <a:t>인</a:t>
            </a:r>
            <a:r>
              <a:rPr lang="en-US" altLang="ko-KR" sz="1200" dirty="0"/>
              <a:t>, 2012</a:t>
            </a:r>
            <a:r>
              <a:rPr lang="ko-KR" altLang="en-US" sz="1200" dirty="0"/>
              <a:t>년 </a:t>
            </a:r>
            <a:r>
              <a:rPr lang="en-US" altLang="ko-KR" sz="1200" dirty="0"/>
              <a:t>0.46/kg</a:t>
            </a:r>
            <a:r>
              <a:rPr lang="ko-KR" altLang="en-US" sz="1200" dirty="0"/>
              <a:t>으로 그 수치는 날로 높아가고 있는 실정입니다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(</a:t>
            </a:r>
            <a:r>
              <a:rPr lang="ko-KR" altLang="en-US" sz="1200" dirty="0"/>
              <a:t>라</a:t>
            </a:r>
            <a:r>
              <a:rPr lang="en-US" altLang="ko-KR" sz="1200" dirty="0"/>
              <a:t>) </a:t>
            </a:r>
            <a:r>
              <a:rPr lang="ko-KR" altLang="en-US" sz="1200" dirty="0"/>
              <a:t>회복하는 수출성장세</a:t>
            </a:r>
          </a:p>
          <a:p>
            <a:r>
              <a:rPr lang="ko-KR" altLang="en-US" sz="1200" dirty="0"/>
              <a:t>우리나라 인삼수출은 </a:t>
            </a:r>
            <a:r>
              <a:rPr lang="en-US" altLang="ko-KR" sz="1200" dirty="0"/>
              <a:t>1990</a:t>
            </a:r>
            <a:r>
              <a:rPr lang="ko-KR" altLang="en-US" sz="1200" dirty="0"/>
              <a:t>년 </a:t>
            </a:r>
            <a:r>
              <a:rPr lang="en-US" altLang="ko-KR" sz="1200" dirty="0"/>
              <a:t>1</a:t>
            </a:r>
            <a:r>
              <a:rPr lang="ko-KR" altLang="en-US" sz="1200" dirty="0"/>
              <a:t>억 </a:t>
            </a:r>
            <a:r>
              <a:rPr lang="en-US" altLang="ko-KR" sz="1200" dirty="0"/>
              <a:t>6,500</a:t>
            </a:r>
            <a:r>
              <a:rPr lang="ko-KR" altLang="en-US" sz="1200" dirty="0" err="1"/>
              <a:t>만달러를</a:t>
            </a:r>
            <a:r>
              <a:rPr lang="ko-KR" altLang="en-US" sz="1200" dirty="0"/>
              <a:t> 정점으로 감소되다가 </a:t>
            </a:r>
            <a:r>
              <a:rPr lang="en-US" altLang="ko-KR" sz="1200" dirty="0"/>
              <a:t>2006</a:t>
            </a:r>
            <a:r>
              <a:rPr lang="ko-KR" altLang="en-US" sz="1200" dirty="0"/>
              <a:t>년 이후로 점차</a:t>
            </a:r>
          </a:p>
          <a:p>
            <a:r>
              <a:rPr lang="ko-KR" altLang="en-US" sz="1200" dirty="0"/>
              <a:t>회복하는 추세입니다</a:t>
            </a:r>
            <a:r>
              <a:rPr lang="en-US" altLang="ko-KR" sz="1200" dirty="0"/>
              <a:t>. </a:t>
            </a:r>
            <a:r>
              <a:rPr lang="ko-KR" altLang="en-US" sz="1200" dirty="0"/>
              <a:t>세계 최대의 인삼수입국인 홍콩시장에서의 점유율이 </a:t>
            </a:r>
            <a:r>
              <a:rPr lang="en-US" altLang="ko-KR" sz="1200" dirty="0"/>
              <a:t>2005</a:t>
            </a:r>
            <a:r>
              <a:rPr lang="ko-KR" altLang="en-US" sz="1200" dirty="0"/>
              <a:t>년 </a:t>
            </a:r>
            <a:r>
              <a:rPr lang="en-US" altLang="ko-KR" sz="1200" dirty="0"/>
              <a:t>2.8%</a:t>
            </a:r>
            <a:r>
              <a:rPr lang="ko-KR" altLang="en-US" sz="1200" dirty="0"/>
              <a:t>에</a:t>
            </a:r>
          </a:p>
          <a:p>
            <a:r>
              <a:rPr lang="ko-KR" altLang="en-US" sz="1200" dirty="0"/>
              <a:t>서 </a:t>
            </a:r>
            <a:r>
              <a:rPr lang="en-US" altLang="ko-KR" sz="1200" dirty="0"/>
              <a:t>2010</a:t>
            </a:r>
            <a:r>
              <a:rPr lang="ko-KR" altLang="en-US" sz="1200" dirty="0"/>
              <a:t>년 </a:t>
            </a:r>
            <a:r>
              <a:rPr lang="en-US" altLang="ko-KR" sz="1200" dirty="0"/>
              <a:t>26%</a:t>
            </a:r>
            <a:r>
              <a:rPr lang="ko-KR" altLang="en-US" sz="1200" dirty="0"/>
              <a:t>로 캐나다에 이어 </a:t>
            </a:r>
            <a:r>
              <a:rPr lang="en-US" altLang="ko-KR" sz="1200" dirty="0"/>
              <a:t>2</a:t>
            </a:r>
            <a:r>
              <a:rPr lang="ko-KR" altLang="en-US" sz="1200" dirty="0"/>
              <a:t>위를 기록하고 있는 것이 그 반증입니다</a:t>
            </a:r>
            <a:r>
              <a:rPr lang="en-US" altLang="ko-KR" sz="1200" dirty="0"/>
              <a:t>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95470" y="4997043"/>
            <a:ext cx="1488740" cy="0"/>
          </a:xfrm>
          <a:prstGeom prst="line">
            <a:avLst/>
          </a:prstGeom>
          <a:ln>
            <a:solidFill>
              <a:srgbClr val="0065B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6"/>
          <p:cNvSpPr/>
          <p:nvPr/>
        </p:nvSpPr>
        <p:spPr>
          <a:xfrm>
            <a:off x="7988339" y="2254971"/>
            <a:ext cx="191513" cy="1270471"/>
          </a:xfrm>
          <a:custGeom>
            <a:avLst/>
            <a:gdLst>
              <a:gd name="connsiteX0" fmla="*/ 0 w 869945"/>
              <a:gd name="connsiteY0" fmla="*/ 0 h 1639481"/>
              <a:gd name="connsiteX1" fmla="*/ 869945 w 869945"/>
              <a:gd name="connsiteY1" fmla="*/ 0 h 1639481"/>
              <a:gd name="connsiteX2" fmla="*/ 869945 w 869945"/>
              <a:gd name="connsiteY2" fmla="*/ 1639481 h 1639481"/>
              <a:gd name="connsiteX3" fmla="*/ 0 w 869945"/>
              <a:gd name="connsiteY3" fmla="*/ 1639481 h 1639481"/>
              <a:gd name="connsiteX4" fmla="*/ 0 w 869945"/>
              <a:gd name="connsiteY4" fmla="*/ 0 h 1639481"/>
              <a:gd name="connsiteX0" fmla="*/ 0 w 869945"/>
              <a:gd name="connsiteY0" fmla="*/ 472273 h 2111754"/>
              <a:gd name="connsiteX1" fmla="*/ 869945 w 869945"/>
              <a:gd name="connsiteY1" fmla="*/ 0 h 2111754"/>
              <a:gd name="connsiteX2" fmla="*/ 869945 w 869945"/>
              <a:gd name="connsiteY2" fmla="*/ 2111754 h 2111754"/>
              <a:gd name="connsiteX3" fmla="*/ 0 w 869945"/>
              <a:gd name="connsiteY3" fmla="*/ 2111754 h 2111754"/>
              <a:gd name="connsiteX4" fmla="*/ 0 w 869945"/>
              <a:gd name="connsiteY4" fmla="*/ 472273 h 2111754"/>
              <a:gd name="connsiteX0" fmla="*/ 0 w 869945"/>
              <a:gd name="connsiteY0" fmla="*/ 472273 h 2111754"/>
              <a:gd name="connsiteX1" fmla="*/ 869945 w 869945"/>
              <a:gd name="connsiteY1" fmla="*/ 0 h 2111754"/>
              <a:gd name="connsiteX2" fmla="*/ 849848 w 869945"/>
              <a:gd name="connsiteY2" fmla="*/ 1689723 h 2111754"/>
              <a:gd name="connsiteX3" fmla="*/ 0 w 869945"/>
              <a:gd name="connsiteY3" fmla="*/ 2111754 h 2111754"/>
              <a:gd name="connsiteX4" fmla="*/ 0 w 869945"/>
              <a:gd name="connsiteY4" fmla="*/ 472273 h 2111754"/>
              <a:gd name="connsiteX0" fmla="*/ 0 w 879993"/>
              <a:gd name="connsiteY0" fmla="*/ 472273 h 2111754"/>
              <a:gd name="connsiteX1" fmla="*/ 869945 w 879993"/>
              <a:gd name="connsiteY1" fmla="*/ 0 h 2111754"/>
              <a:gd name="connsiteX2" fmla="*/ 879993 w 879993"/>
              <a:gd name="connsiteY2" fmla="*/ 1609337 h 2111754"/>
              <a:gd name="connsiteX3" fmla="*/ 0 w 879993"/>
              <a:gd name="connsiteY3" fmla="*/ 2111754 h 2111754"/>
              <a:gd name="connsiteX4" fmla="*/ 0 w 879993"/>
              <a:gd name="connsiteY4" fmla="*/ 472273 h 2111754"/>
              <a:gd name="connsiteX0" fmla="*/ 0 w 879993"/>
              <a:gd name="connsiteY0" fmla="*/ 261894 h 1901375"/>
              <a:gd name="connsiteX1" fmla="*/ 869944 w 879993"/>
              <a:gd name="connsiteY1" fmla="*/ 0 h 1901375"/>
              <a:gd name="connsiteX2" fmla="*/ 879993 w 879993"/>
              <a:gd name="connsiteY2" fmla="*/ 1398958 h 1901375"/>
              <a:gd name="connsiteX3" fmla="*/ 0 w 879993"/>
              <a:gd name="connsiteY3" fmla="*/ 1901375 h 1901375"/>
              <a:gd name="connsiteX4" fmla="*/ 0 w 879993"/>
              <a:gd name="connsiteY4" fmla="*/ 261894 h 1901375"/>
              <a:gd name="connsiteX0" fmla="*/ 0 w 879993"/>
              <a:gd name="connsiteY0" fmla="*/ 261894 h 1723362"/>
              <a:gd name="connsiteX1" fmla="*/ 869944 w 879993"/>
              <a:gd name="connsiteY1" fmla="*/ 0 h 1723362"/>
              <a:gd name="connsiteX2" fmla="*/ 879993 w 879993"/>
              <a:gd name="connsiteY2" fmla="*/ 1398958 h 1723362"/>
              <a:gd name="connsiteX3" fmla="*/ 46170 w 879993"/>
              <a:gd name="connsiteY3" fmla="*/ 1723362 h 1723362"/>
              <a:gd name="connsiteX4" fmla="*/ 0 w 879993"/>
              <a:gd name="connsiteY4" fmla="*/ 261894 h 1723362"/>
              <a:gd name="connsiteX0" fmla="*/ 0 w 879993"/>
              <a:gd name="connsiteY0" fmla="*/ 261894 h 1690997"/>
              <a:gd name="connsiteX1" fmla="*/ 869944 w 879993"/>
              <a:gd name="connsiteY1" fmla="*/ 0 h 1690997"/>
              <a:gd name="connsiteX2" fmla="*/ 879993 w 879993"/>
              <a:gd name="connsiteY2" fmla="*/ 1398958 h 1690997"/>
              <a:gd name="connsiteX3" fmla="*/ 0 w 879993"/>
              <a:gd name="connsiteY3" fmla="*/ 1690997 h 1690997"/>
              <a:gd name="connsiteX4" fmla="*/ 0 w 879993"/>
              <a:gd name="connsiteY4" fmla="*/ 261894 h 16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993" h="1690997">
                <a:moveTo>
                  <a:pt x="0" y="261894"/>
                </a:moveTo>
                <a:lnTo>
                  <a:pt x="869944" y="0"/>
                </a:lnTo>
                <a:cubicBezTo>
                  <a:pt x="873293" y="536446"/>
                  <a:pt x="876644" y="862512"/>
                  <a:pt x="879993" y="1398958"/>
                </a:cubicBezTo>
                <a:lnTo>
                  <a:pt x="0" y="1690997"/>
                </a:lnTo>
                <a:lnTo>
                  <a:pt x="0" y="2618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6"/>
          <p:cNvSpPr/>
          <p:nvPr/>
        </p:nvSpPr>
        <p:spPr>
          <a:xfrm>
            <a:off x="951463" y="2658917"/>
            <a:ext cx="191513" cy="1270471"/>
          </a:xfrm>
          <a:custGeom>
            <a:avLst/>
            <a:gdLst>
              <a:gd name="connsiteX0" fmla="*/ 0 w 869945"/>
              <a:gd name="connsiteY0" fmla="*/ 0 h 1639481"/>
              <a:gd name="connsiteX1" fmla="*/ 869945 w 869945"/>
              <a:gd name="connsiteY1" fmla="*/ 0 h 1639481"/>
              <a:gd name="connsiteX2" fmla="*/ 869945 w 869945"/>
              <a:gd name="connsiteY2" fmla="*/ 1639481 h 1639481"/>
              <a:gd name="connsiteX3" fmla="*/ 0 w 869945"/>
              <a:gd name="connsiteY3" fmla="*/ 1639481 h 1639481"/>
              <a:gd name="connsiteX4" fmla="*/ 0 w 869945"/>
              <a:gd name="connsiteY4" fmla="*/ 0 h 1639481"/>
              <a:gd name="connsiteX0" fmla="*/ 0 w 869945"/>
              <a:gd name="connsiteY0" fmla="*/ 472273 h 2111754"/>
              <a:gd name="connsiteX1" fmla="*/ 869945 w 869945"/>
              <a:gd name="connsiteY1" fmla="*/ 0 h 2111754"/>
              <a:gd name="connsiteX2" fmla="*/ 869945 w 869945"/>
              <a:gd name="connsiteY2" fmla="*/ 2111754 h 2111754"/>
              <a:gd name="connsiteX3" fmla="*/ 0 w 869945"/>
              <a:gd name="connsiteY3" fmla="*/ 2111754 h 2111754"/>
              <a:gd name="connsiteX4" fmla="*/ 0 w 869945"/>
              <a:gd name="connsiteY4" fmla="*/ 472273 h 2111754"/>
              <a:gd name="connsiteX0" fmla="*/ 0 w 869945"/>
              <a:gd name="connsiteY0" fmla="*/ 472273 h 2111754"/>
              <a:gd name="connsiteX1" fmla="*/ 869945 w 869945"/>
              <a:gd name="connsiteY1" fmla="*/ 0 h 2111754"/>
              <a:gd name="connsiteX2" fmla="*/ 849848 w 869945"/>
              <a:gd name="connsiteY2" fmla="*/ 1689723 h 2111754"/>
              <a:gd name="connsiteX3" fmla="*/ 0 w 869945"/>
              <a:gd name="connsiteY3" fmla="*/ 2111754 h 2111754"/>
              <a:gd name="connsiteX4" fmla="*/ 0 w 869945"/>
              <a:gd name="connsiteY4" fmla="*/ 472273 h 2111754"/>
              <a:gd name="connsiteX0" fmla="*/ 0 w 879993"/>
              <a:gd name="connsiteY0" fmla="*/ 472273 h 2111754"/>
              <a:gd name="connsiteX1" fmla="*/ 869945 w 879993"/>
              <a:gd name="connsiteY1" fmla="*/ 0 h 2111754"/>
              <a:gd name="connsiteX2" fmla="*/ 879993 w 879993"/>
              <a:gd name="connsiteY2" fmla="*/ 1609337 h 2111754"/>
              <a:gd name="connsiteX3" fmla="*/ 0 w 879993"/>
              <a:gd name="connsiteY3" fmla="*/ 2111754 h 2111754"/>
              <a:gd name="connsiteX4" fmla="*/ 0 w 879993"/>
              <a:gd name="connsiteY4" fmla="*/ 472273 h 2111754"/>
              <a:gd name="connsiteX0" fmla="*/ 0 w 879993"/>
              <a:gd name="connsiteY0" fmla="*/ 261894 h 1901375"/>
              <a:gd name="connsiteX1" fmla="*/ 869944 w 879993"/>
              <a:gd name="connsiteY1" fmla="*/ 0 h 1901375"/>
              <a:gd name="connsiteX2" fmla="*/ 879993 w 879993"/>
              <a:gd name="connsiteY2" fmla="*/ 1398958 h 1901375"/>
              <a:gd name="connsiteX3" fmla="*/ 0 w 879993"/>
              <a:gd name="connsiteY3" fmla="*/ 1901375 h 1901375"/>
              <a:gd name="connsiteX4" fmla="*/ 0 w 879993"/>
              <a:gd name="connsiteY4" fmla="*/ 261894 h 1901375"/>
              <a:gd name="connsiteX0" fmla="*/ 0 w 879993"/>
              <a:gd name="connsiteY0" fmla="*/ 261894 h 1723362"/>
              <a:gd name="connsiteX1" fmla="*/ 869944 w 879993"/>
              <a:gd name="connsiteY1" fmla="*/ 0 h 1723362"/>
              <a:gd name="connsiteX2" fmla="*/ 879993 w 879993"/>
              <a:gd name="connsiteY2" fmla="*/ 1398958 h 1723362"/>
              <a:gd name="connsiteX3" fmla="*/ 46170 w 879993"/>
              <a:gd name="connsiteY3" fmla="*/ 1723362 h 1723362"/>
              <a:gd name="connsiteX4" fmla="*/ 0 w 879993"/>
              <a:gd name="connsiteY4" fmla="*/ 261894 h 1723362"/>
              <a:gd name="connsiteX0" fmla="*/ 0 w 879993"/>
              <a:gd name="connsiteY0" fmla="*/ 261894 h 1690997"/>
              <a:gd name="connsiteX1" fmla="*/ 869944 w 879993"/>
              <a:gd name="connsiteY1" fmla="*/ 0 h 1690997"/>
              <a:gd name="connsiteX2" fmla="*/ 879993 w 879993"/>
              <a:gd name="connsiteY2" fmla="*/ 1398958 h 1690997"/>
              <a:gd name="connsiteX3" fmla="*/ 0 w 879993"/>
              <a:gd name="connsiteY3" fmla="*/ 1690997 h 1690997"/>
              <a:gd name="connsiteX4" fmla="*/ 0 w 879993"/>
              <a:gd name="connsiteY4" fmla="*/ 261894 h 16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993" h="1690997">
                <a:moveTo>
                  <a:pt x="0" y="261894"/>
                </a:moveTo>
                <a:lnTo>
                  <a:pt x="869944" y="0"/>
                </a:lnTo>
                <a:cubicBezTo>
                  <a:pt x="873293" y="536446"/>
                  <a:pt x="876644" y="862512"/>
                  <a:pt x="879993" y="1398958"/>
                </a:cubicBezTo>
                <a:lnTo>
                  <a:pt x="0" y="1690997"/>
                </a:lnTo>
                <a:lnTo>
                  <a:pt x="0" y="2618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8018894" y="1576896"/>
            <a:ext cx="767948" cy="84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375964" y="3891623"/>
            <a:ext cx="600919" cy="661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195608" y="1428736"/>
          <a:ext cx="6715176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196"/>
                <a:gridCol w="1119196"/>
                <a:gridCol w="1119196"/>
                <a:gridCol w="1119196"/>
                <a:gridCol w="1119196"/>
                <a:gridCol w="1119196"/>
              </a:tblGrid>
              <a:tr h="37084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구분</a:t>
                      </a:r>
                      <a:endParaRPr kumimoji="1" lang="ko-KR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71B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매출실적</a:t>
                      </a:r>
                      <a:r>
                        <a:rPr kumimoji="1" lang="en-US" altLang="ko-K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kumimoji="1" lang="ko-KR" alt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억원</a:t>
                      </a:r>
                      <a:r>
                        <a:rPr kumimoji="1" lang="en-US" altLang="ko-K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kumimoji="1" lang="ko-KR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맑은 고딕" pitchFamily="50" charset="-127"/>
                        <a:cs typeface="굴림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71B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증감률</a:t>
                      </a:r>
                      <a:r>
                        <a:rPr kumimoji="1" lang="en-US" altLang="ko-K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kumimoji="1" lang="ko-KR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71B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OEM</a:t>
                      </a:r>
                      <a:endParaRPr kumimoji="1" lang="en-US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A/S</a:t>
                      </a:r>
                      <a:endParaRPr kumimoji="1" lang="en-US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수출</a:t>
                      </a:r>
                      <a:endParaRPr kumimoji="1" lang="ko-KR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합계</a:t>
                      </a:r>
                      <a:endParaRPr kumimoji="1" lang="ko-KR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71B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2007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386,409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23,185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92,306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501,900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9.1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2008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368,486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22,109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105,271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495,866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-1.2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2009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342,236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20,533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82,689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445,458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-10.2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2010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440,794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26,448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121,285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588,527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32.1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2011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516,293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30,978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130,912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678,183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15.2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2012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516,293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30,184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199,443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/>
                        <a:t>750,359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1" name="Rectangle 864"/>
          <p:cNvSpPr>
            <a:spLocks noChangeArrowheads="1"/>
          </p:cNvSpPr>
          <p:nvPr/>
        </p:nvSpPr>
        <p:spPr bwMode="auto">
          <a:xfrm>
            <a:off x="2198563" y="369587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Marketing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7"/>
          <p:cNvSpPr>
            <a:spLocks noChangeArrowheads="1"/>
          </p:cNvSpPr>
          <p:nvPr/>
        </p:nvSpPr>
        <p:spPr bwMode="auto">
          <a:xfrm>
            <a:off x="504825" y="954088"/>
            <a:ext cx="665946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sz="1300" b="1" dirty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300" b="1" dirty="0" smtClean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rPr>
              <a:t>Market status</a:t>
            </a:r>
            <a:endParaRPr lang="ko-KR" altLang="en-US" sz="1300" b="1" dirty="0">
              <a:solidFill>
                <a:srgbClr val="0066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220610" y="4388183"/>
            <a:ext cx="32351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100" dirty="0"/>
              <a:t>출처 </a:t>
            </a:r>
            <a:r>
              <a:rPr lang="en-US" altLang="ko-KR" sz="1100" dirty="0"/>
              <a:t>: 2018</a:t>
            </a:r>
            <a:r>
              <a:rPr lang="ko-KR" altLang="en-US" sz="1100" dirty="0"/>
              <a:t>년 인삼 통계자료집</a:t>
            </a:r>
            <a:r>
              <a:rPr lang="en-US" altLang="ko-KR" sz="1100" dirty="0"/>
              <a:t>. </a:t>
            </a:r>
            <a:r>
              <a:rPr lang="ko-KR" altLang="en-US" sz="1100" dirty="0" err="1"/>
              <a:t>농림축산식품부</a:t>
            </a:r>
            <a:endParaRPr lang="ko-KR" altLang="en-US" sz="1100" dirty="0">
              <a:latin typeface="+mj-ea"/>
              <a:ea typeface="+mj-ea"/>
            </a:endParaRPr>
          </a:p>
        </p:txBody>
      </p:sp>
      <p:sp>
        <p:nvSpPr>
          <p:cNvPr id="25" name="Rectangle 864"/>
          <p:cNvSpPr>
            <a:spLocks noChangeArrowheads="1"/>
          </p:cNvSpPr>
          <p:nvPr/>
        </p:nvSpPr>
        <p:spPr bwMode="auto">
          <a:xfrm>
            <a:off x="7786710" y="428604"/>
            <a:ext cx="1928826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Ⅲ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부문별 계획</a:t>
            </a: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2" name="Picture 2" descr="C:\Users\j.chi7\Desktop\인삼소비동향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6492"/>
            <a:ext cx="7851531" cy="313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자유형 26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>
            <a:spLocks noChangeArrowheads="1"/>
          </p:cNvSpPr>
          <p:nvPr/>
        </p:nvSpPr>
        <p:spPr bwMode="auto">
          <a:xfrm>
            <a:off x="1860370" y="4906257"/>
            <a:ext cx="6559872" cy="129266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/>
            </a:scene3d>
            <a:sp3d prstMaterial="softEdge">
              <a:bevelT w="1270" h="1270"/>
              <a:contourClr>
                <a:schemeClr val="bg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ko-KR" altLang="en-US" sz="1200" dirty="0"/>
              <a:t>우리나라 인삼수출은 </a:t>
            </a:r>
            <a:r>
              <a:rPr lang="en-US" altLang="ko-KR" sz="1200" dirty="0"/>
              <a:t>1990</a:t>
            </a:r>
            <a:r>
              <a:rPr lang="ko-KR" altLang="en-US" sz="1200" dirty="0"/>
              <a:t>년 </a:t>
            </a:r>
            <a:r>
              <a:rPr lang="en-US" altLang="ko-KR" sz="1200" dirty="0"/>
              <a:t>1</a:t>
            </a:r>
            <a:r>
              <a:rPr lang="ko-KR" altLang="en-US" sz="1200" dirty="0"/>
              <a:t>억 </a:t>
            </a:r>
            <a:r>
              <a:rPr lang="en-US" altLang="ko-KR" sz="1200" dirty="0"/>
              <a:t>6,500</a:t>
            </a:r>
            <a:r>
              <a:rPr lang="ko-KR" altLang="en-US" sz="1200" dirty="0" err="1"/>
              <a:t>만달러를</a:t>
            </a:r>
            <a:r>
              <a:rPr lang="ko-KR" altLang="en-US" sz="1200" dirty="0"/>
              <a:t> 정점으로 감소되다가 </a:t>
            </a:r>
            <a:r>
              <a:rPr lang="en-US" altLang="ko-KR" sz="1200" dirty="0"/>
              <a:t>2006</a:t>
            </a:r>
            <a:r>
              <a:rPr lang="ko-KR" altLang="en-US" sz="1200" dirty="0"/>
              <a:t>년 이후로 점차</a:t>
            </a:r>
          </a:p>
          <a:p>
            <a:r>
              <a:rPr lang="ko-KR" altLang="en-US" sz="1200" dirty="0"/>
              <a:t>회복하는 추세입니다</a:t>
            </a:r>
            <a:r>
              <a:rPr lang="en-US" altLang="ko-KR" sz="1200" dirty="0"/>
              <a:t>. </a:t>
            </a:r>
            <a:r>
              <a:rPr lang="ko-KR" altLang="en-US" sz="1200" dirty="0"/>
              <a:t>세계 최대의 인삼수입국인 홍콩시장에서의 점유율이 </a:t>
            </a:r>
            <a:r>
              <a:rPr lang="en-US" altLang="ko-KR" sz="1200" dirty="0"/>
              <a:t>2005</a:t>
            </a:r>
            <a:r>
              <a:rPr lang="ko-KR" altLang="en-US" sz="1200" dirty="0"/>
              <a:t>년 </a:t>
            </a:r>
            <a:r>
              <a:rPr lang="en-US" altLang="ko-KR" sz="1200" dirty="0"/>
              <a:t>2.8%</a:t>
            </a:r>
            <a:r>
              <a:rPr lang="ko-KR" altLang="en-US" sz="1200" dirty="0"/>
              <a:t>에</a:t>
            </a:r>
          </a:p>
          <a:p>
            <a:r>
              <a:rPr lang="ko-KR" altLang="en-US" sz="1200" dirty="0"/>
              <a:t>서 </a:t>
            </a:r>
            <a:r>
              <a:rPr lang="en-US" altLang="ko-KR" sz="1200" dirty="0"/>
              <a:t>2010</a:t>
            </a:r>
            <a:r>
              <a:rPr lang="ko-KR" altLang="en-US" sz="1200" dirty="0"/>
              <a:t>년 </a:t>
            </a:r>
            <a:r>
              <a:rPr lang="en-US" altLang="ko-KR" sz="1200" dirty="0"/>
              <a:t>26%</a:t>
            </a:r>
            <a:r>
              <a:rPr lang="ko-KR" altLang="en-US" sz="1200" dirty="0"/>
              <a:t>로 캐나다에 이어 </a:t>
            </a:r>
            <a:r>
              <a:rPr lang="en-US" altLang="ko-KR" sz="1200" dirty="0"/>
              <a:t>2</a:t>
            </a:r>
            <a:r>
              <a:rPr lang="ko-KR" altLang="en-US" sz="1200" dirty="0"/>
              <a:t>위를 기록하고 있는 것이 그 반증입니다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인삼의 주요 수출국은 </a:t>
            </a:r>
            <a:r>
              <a:rPr lang="en-US" altLang="ko-KR" sz="1200" dirty="0"/>
              <a:t>2009</a:t>
            </a:r>
            <a:r>
              <a:rPr lang="ko-KR" altLang="en-US" sz="1200" dirty="0"/>
              <a:t>년에 일본 등 </a:t>
            </a:r>
            <a:r>
              <a:rPr lang="en-US" altLang="ko-KR" sz="1200" dirty="0"/>
              <a:t>78</a:t>
            </a:r>
            <a:r>
              <a:rPr lang="ko-KR" altLang="en-US" sz="1200" dirty="0"/>
              <a:t>개국에 이르고 있으며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대륙별</a:t>
            </a:r>
            <a:r>
              <a:rPr lang="ko-KR" altLang="en-US" sz="1200" dirty="0"/>
              <a:t> 분포를 보면 </a:t>
            </a:r>
            <a:r>
              <a:rPr lang="ko-KR" altLang="en-US" sz="1200" dirty="0" err="1"/>
              <a:t>아시</a:t>
            </a:r>
            <a:endParaRPr lang="ko-KR" altLang="en-US" sz="1200" dirty="0"/>
          </a:p>
          <a:p>
            <a:r>
              <a:rPr lang="ko-KR" altLang="en-US" sz="1200" dirty="0"/>
              <a:t>아 지역에 대다수인 </a:t>
            </a:r>
            <a:r>
              <a:rPr lang="en-US" altLang="ko-KR" sz="1200" dirty="0"/>
              <a:t>87.04%, </a:t>
            </a:r>
            <a:r>
              <a:rPr lang="ko-KR" altLang="en-US" sz="1200" dirty="0"/>
              <a:t>북미 </a:t>
            </a:r>
            <a:r>
              <a:rPr lang="en-US" altLang="ko-KR" sz="1200" dirty="0"/>
              <a:t>8.61%, </a:t>
            </a:r>
            <a:r>
              <a:rPr lang="ko-KR" altLang="en-US" sz="1200" dirty="0"/>
              <a:t>유럽 </a:t>
            </a:r>
            <a:r>
              <a:rPr lang="en-US" altLang="ko-KR" sz="1200" dirty="0"/>
              <a:t>2.22%, </a:t>
            </a:r>
            <a:r>
              <a:rPr lang="ko-KR" altLang="en-US" sz="1200" dirty="0"/>
              <a:t>중동 </a:t>
            </a:r>
            <a:r>
              <a:rPr lang="en-US" altLang="ko-KR" sz="1200" dirty="0"/>
              <a:t>0.63%, </a:t>
            </a:r>
            <a:r>
              <a:rPr lang="ko-KR" altLang="en-US" sz="1200" dirty="0"/>
              <a:t>중남미 </a:t>
            </a:r>
            <a:r>
              <a:rPr lang="en-US" altLang="ko-KR" sz="1200" dirty="0"/>
              <a:t>0.007%, </a:t>
            </a:r>
            <a:r>
              <a:rPr lang="ko-KR" altLang="en-US" sz="1200" dirty="0"/>
              <a:t>기타</a:t>
            </a:r>
          </a:p>
          <a:p>
            <a:r>
              <a:rPr lang="en-US" altLang="ko-KR" sz="1200" dirty="0"/>
              <a:t>1.43%</a:t>
            </a:r>
            <a:r>
              <a:rPr lang="ko-KR" altLang="en-US" sz="1200" dirty="0"/>
              <a:t>에 수출하고 있습니다</a:t>
            </a:r>
            <a:r>
              <a:rPr lang="en-US" altLang="ko-KR" sz="1200" dirty="0"/>
              <a:t>. </a:t>
            </a:r>
            <a:r>
              <a:rPr lang="ko-KR" altLang="en-US" sz="1200" dirty="0"/>
              <a:t>아시아 지역과 북미 지역이 수출시장의 약 </a:t>
            </a:r>
            <a:r>
              <a:rPr lang="en-US" altLang="ko-KR" sz="1200" dirty="0"/>
              <a:t>95%</a:t>
            </a:r>
            <a:r>
              <a:rPr lang="ko-KR" altLang="en-US" sz="1200" dirty="0"/>
              <a:t>를 차지하고 </a:t>
            </a:r>
            <a:r>
              <a:rPr lang="ko-KR" altLang="en-US" sz="1200" dirty="0" err="1"/>
              <a:t>있</a:t>
            </a:r>
            <a:endParaRPr lang="ko-KR" altLang="en-US" sz="1200" dirty="0"/>
          </a:p>
          <a:p>
            <a:r>
              <a:rPr lang="ko-KR" altLang="en-US" sz="1200" dirty="0"/>
              <a:t>어 일부 특정 대륙에 집중 수출이 되고 있음을 알 수 있습니다</a:t>
            </a:r>
            <a:r>
              <a:rPr lang="en-US" altLang="ko-KR" sz="1200" dirty="0"/>
              <a:t>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95470" y="5262992"/>
            <a:ext cx="1728000" cy="0"/>
          </a:xfrm>
          <a:prstGeom prst="line">
            <a:avLst/>
          </a:prstGeom>
          <a:ln>
            <a:solidFill>
              <a:srgbClr val="0065B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6"/>
          <p:cNvSpPr/>
          <p:nvPr/>
        </p:nvSpPr>
        <p:spPr>
          <a:xfrm>
            <a:off x="7988339" y="2254971"/>
            <a:ext cx="191513" cy="1270471"/>
          </a:xfrm>
          <a:custGeom>
            <a:avLst/>
            <a:gdLst>
              <a:gd name="connsiteX0" fmla="*/ 0 w 869945"/>
              <a:gd name="connsiteY0" fmla="*/ 0 h 1639481"/>
              <a:gd name="connsiteX1" fmla="*/ 869945 w 869945"/>
              <a:gd name="connsiteY1" fmla="*/ 0 h 1639481"/>
              <a:gd name="connsiteX2" fmla="*/ 869945 w 869945"/>
              <a:gd name="connsiteY2" fmla="*/ 1639481 h 1639481"/>
              <a:gd name="connsiteX3" fmla="*/ 0 w 869945"/>
              <a:gd name="connsiteY3" fmla="*/ 1639481 h 1639481"/>
              <a:gd name="connsiteX4" fmla="*/ 0 w 869945"/>
              <a:gd name="connsiteY4" fmla="*/ 0 h 1639481"/>
              <a:gd name="connsiteX0" fmla="*/ 0 w 869945"/>
              <a:gd name="connsiteY0" fmla="*/ 472273 h 2111754"/>
              <a:gd name="connsiteX1" fmla="*/ 869945 w 869945"/>
              <a:gd name="connsiteY1" fmla="*/ 0 h 2111754"/>
              <a:gd name="connsiteX2" fmla="*/ 869945 w 869945"/>
              <a:gd name="connsiteY2" fmla="*/ 2111754 h 2111754"/>
              <a:gd name="connsiteX3" fmla="*/ 0 w 869945"/>
              <a:gd name="connsiteY3" fmla="*/ 2111754 h 2111754"/>
              <a:gd name="connsiteX4" fmla="*/ 0 w 869945"/>
              <a:gd name="connsiteY4" fmla="*/ 472273 h 2111754"/>
              <a:gd name="connsiteX0" fmla="*/ 0 w 869945"/>
              <a:gd name="connsiteY0" fmla="*/ 472273 h 2111754"/>
              <a:gd name="connsiteX1" fmla="*/ 869945 w 869945"/>
              <a:gd name="connsiteY1" fmla="*/ 0 h 2111754"/>
              <a:gd name="connsiteX2" fmla="*/ 849848 w 869945"/>
              <a:gd name="connsiteY2" fmla="*/ 1689723 h 2111754"/>
              <a:gd name="connsiteX3" fmla="*/ 0 w 869945"/>
              <a:gd name="connsiteY3" fmla="*/ 2111754 h 2111754"/>
              <a:gd name="connsiteX4" fmla="*/ 0 w 869945"/>
              <a:gd name="connsiteY4" fmla="*/ 472273 h 2111754"/>
              <a:gd name="connsiteX0" fmla="*/ 0 w 879993"/>
              <a:gd name="connsiteY0" fmla="*/ 472273 h 2111754"/>
              <a:gd name="connsiteX1" fmla="*/ 869945 w 879993"/>
              <a:gd name="connsiteY1" fmla="*/ 0 h 2111754"/>
              <a:gd name="connsiteX2" fmla="*/ 879993 w 879993"/>
              <a:gd name="connsiteY2" fmla="*/ 1609337 h 2111754"/>
              <a:gd name="connsiteX3" fmla="*/ 0 w 879993"/>
              <a:gd name="connsiteY3" fmla="*/ 2111754 h 2111754"/>
              <a:gd name="connsiteX4" fmla="*/ 0 w 879993"/>
              <a:gd name="connsiteY4" fmla="*/ 472273 h 2111754"/>
              <a:gd name="connsiteX0" fmla="*/ 0 w 879993"/>
              <a:gd name="connsiteY0" fmla="*/ 261894 h 1901375"/>
              <a:gd name="connsiteX1" fmla="*/ 869944 w 879993"/>
              <a:gd name="connsiteY1" fmla="*/ 0 h 1901375"/>
              <a:gd name="connsiteX2" fmla="*/ 879993 w 879993"/>
              <a:gd name="connsiteY2" fmla="*/ 1398958 h 1901375"/>
              <a:gd name="connsiteX3" fmla="*/ 0 w 879993"/>
              <a:gd name="connsiteY3" fmla="*/ 1901375 h 1901375"/>
              <a:gd name="connsiteX4" fmla="*/ 0 w 879993"/>
              <a:gd name="connsiteY4" fmla="*/ 261894 h 1901375"/>
              <a:gd name="connsiteX0" fmla="*/ 0 w 879993"/>
              <a:gd name="connsiteY0" fmla="*/ 261894 h 1723362"/>
              <a:gd name="connsiteX1" fmla="*/ 869944 w 879993"/>
              <a:gd name="connsiteY1" fmla="*/ 0 h 1723362"/>
              <a:gd name="connsiteX2" fmla="*/ 879993 w 879993"/>
              <a:gd name="connsiteY2" fmla="*/ 1398958 h 1723362"/>
              <a:gd name="connsiteX3" fmla="*/ 46170 w 879993"/>
              <a:gd name="connsiteY3" fmla="*/ 1723362 h 1723362"/>
              <a:gd name="connsiteX4" fmla="*/ 0 w 879993"/>
              <a:gd name="connsiteY4" fmla="*/ 261894 h 1723362"/>
              <a:gd name="connsiteX0" fmla="*/ 0 w 879993"/>
              <a:gd name="connsiteY0" fmla="*/ 261894 h 1690997"/>
              <a:gd name="connsiteX1" fmla="*/ 869944 w 879993"/>
              <a:gd name="connsiteY1" fmla="*/ 0 h 1690997"/>
              <a:gd name="connsiteX2" fmla="*/ 879993 w 879993"/>
              <a:gd name="connsiteY2" fmla="*/ 1398958 h 1690997"/>
              <a:gd name="connsiteX3" fmla="*/ 0 w 879993"/>
              <a:gd name="connsiteY3" fmla="*/ 1690997 h 1690997"/>
              <a:gd name="connsiteX4" fmla="*/ 0 w 879993"/>
              <a:gd name="connsiteY4" fmla="*/ 261894 h 16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993" h="1690997">
                <a:moveTo>
                  <a:pt x="0" y="261894"/>
                </a:moveTo>
                <a:lnTo>
                  <a:pt x="869944" y="0"/>
                </a:lnTo>
                <a:cubicBezTo>
                  <a:pt x="873293" y="536446"/>
                  <a:pt x="876644" y="862512"/>
                  <a:pt x="879993" y="1398958"/>
                </a:cubicBezTo>
                <a:lnTo>
                  <a:pt x="0" y="1690997"/>
                </a:lnTo>
                <a:lnTo>
                  <a:pt x="0" y="2618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6"/>
          <p:cNvSpPr/>
          <p:nvPr/>
        </p:nvSpPr>
        <p:spPr>
          <a:xfrm>
            <a:off x="951463" y="2658917"/>
            <a:ext cx="191513" cy="1270471"/>
          </a:xfrm>
          <a:custGeom>
            <a:avLst/>
            <a:gdLst>
              <a:gd name="connsiteX0" fmla="*/ 0 w 869945"/>
              <a:gd name="connsiteY0" fmla="*/ 0 h 1639481"/>
              <a:gd name="connsiteX1" fmla="*/ 869945 w 869945"/>
              <a:gd name="connsiteY1" fmla="*/ 0 h 1639481"/>
              <a:gd name="connsiteX2" fmla="*/ 869945 w 869945"/>
              <a:gd name="connsiteY2" fmla="*/ 1639481 h 1639481"/>
              <a:gd name="connsiteX3" fmla="*/ 0 w 869945"/>
              <a:gd name="connsiteY3" fmla="*/ 1639481 h 1639481"/>
              <a:gd name="connsiteX4" fmla="*/ 0 w 869945"/>
              <a:gd name="connsiteY4" fmla="*/ 0 h 1639481"/>
              <a:gd name="connsiteX0" fmla="*/ 0 w 869945"/>
              <a:gd name="connsiteY0" fmla="*/ 472273 h 2111754"/>
              <a:gd name="connsiteX1" fmla="*/ 869945 w 869945"/>
              <a:gd name="connsiteY1" fmla="*/ 0 h 2111754"/>
              <a:gd name="connsiteX2" fmla="*/ 869945 w 869945"/>
              <a:gd name="connsiteY2" fmla="*/ 2111754 h 2111754"/>
              <a:gd name="connsiteX3" fmla="*/ 0 w 869945"/>
              <a:gd name="connsiteY3" fmla="*/ 2111754 h 2111754"/>
              <a:gd name="connsiteX4" fmla="*/ 0 w 869945"/>
              <a:gd name="connsiteY4" fmla="*/ 472273 h 2111754"/>
              <a:gd name="connsiteX0" fmla="*/ 0 w 869945"/>
              <a:gd name="connsiteY0" fmla="*/ 472273 h 2111754"/>
              <a:gd name="connsiteX1" fmla="*/ 869945 w 869945"/>
              <a:gd name="connsiteY1" fmla="*/ 0 h 2111754"/>
              <a:gd name="connsiteX2" fmla="*/ 849848 w 869945"/>
              <a:gd name="connsiteY2" fmla="*/ 1689723 h 2111754"/>
              <a:gd name="connsiteX3" fmla="*/ 0 w 869945"/>
              <a:gd name="connsiteY3" fmla="*/ 2111754 h 2111754"/>
              <a:gd name="connsiteX4" fmla="*/ 0 w 869945"/>
              <a:gd name="connsiteY4" fmla="*/ 472273 h 2111754"/>
              <a:gd name="connsiteX0" fmla="*/ 0 w 879993"/>
              <a:gd name="connsiteY0" fmla="*/ 472273 h 2111754"/>
              <a:gd name="connsiteX1" fmla="*/ 869945 w 879993"/>
              <a:gd name="connsiteY1" fmla="*/ 0 h 2111754"/>
              <a:gd name="connsiteX2" fmla="*/ 879993 w 879993"/>
              <a:gd name="connsiteY2" fmla="*/ 1609337 h 2111754"/>
              <a:gd name="connsiteX3" fmla="*/ 0 w 879993"/>
              <a:gd name="connsiteY3" fmla="*/ 2111754 h 2111754"/>
              <a:gd name="connsiteX4" fmla="*/ 0 w 879993"/>
              <a:gd name="connsiteY4" fmla="*/ 472273 h 2111754"/>
              <a:gd name="connsiteX0" fmla="*/ 0 w 879993"/>
              <a:gd name="connsiteY0" fmla="*/ 261894 h 1901375"/>
              <a:gd name="connsiteX1" fmla="*/ 869944 w 879993"/>
              <a:gd name="connsiteY1" fmla="*/ 0 h 1901375"/>
              <a:gd name="connsiteX2" fmla="*/ 879993 w 879993"/>
              <a:gd name="connsiteY2" fmla="*/ 1398958 h 1901375"/>
              <a:gd name="connsiteX3" fmla="*/ 0 w 879993"/>
              <a:gd name="connsiteY3" fmla="*/ 1901375 h 1901375"/>
              <a:gd name="connsiteX4" fmla="*/ 0 w 879993"/>
              <a:gd name="connsiteY4" fmla="*/ 261894 h 1901375"/>
              <a:gd name="connsiteX0" fmla="*/ 0 w 879993"/>
              <a:gd name="connsiteY0" fmla="*/ 261894 h 1723362"/>
              <a:gd name="connsiteX1" fmla="*/ 869944 w 879993"/>
              <a:gd name="connsiteY1" fmla="*/ 0 h 1723362"/>
              <a:gd name="connsiteX2" fmla="*/ 879993 w 879993"/>
              <a:gd name="connsiteY2" fmla="*/ 1398958 h 1723362"/>
              <a:gd name="connsiteX3" fmla="*/ 46170 w 879993"/>
              <a:gd name="connsiteY3" fmla="*/ 1723362 h 1723362"/>
              <a:gd name="connsiteX4" fmla="*/ 0 w 879993"/>
              <a:gd name="connsiteY4" fmla="*/ 261894 h 1723362"/>
              <a:gd name="connsiteX0" fmla="*/ 0 w 879993"/>
              <a:gd name="connsiteY0" fmla="*/ 261894 h 1690997"/>
              <a:gd name="connsiteX1" fmla="*/ 869944 w 879993"/>
              <a:gd name="connsiteY1" fmla="*/ 0 h 1690997"/>
              <a:gd name="connsiteX2" fmla="*/ 879993 w 879993"/>
              <a:gd name="connsiteY2" fmla="*/ 1398958 h 1690997"/>
              <a:gd name="connsiteX3" fmla="*/ 0 w 879993"/>
              <a:gd name="connsiteY3" fmla="*/ 1690997 h 1690997"/>
              <a:gd name="connsiteX4" fmla="*/ 0 w 879993"/>
              <a:gd name="connsiteY4" fmla="*/ 261894 h 16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993" h="1690997">
                <a:moveTo>
                  <a:pt x="0" y="261894"/>
                </a:moveTo>
                <a:lnTo>
                  <a:pt x="869944" y="0"/>
                </a:lnTo>
                <a:cubicBezTo>
                  <a:pt x="873293" y="536446"/>
                  <a:pt x="876644" y="862512"/>
                  <a:pt x="879993" y="1398958"/>
                </a:cubicBezTo>
                <a:lnTo>
                  <a:pt x="0" y="1690997"/>
                </a:lnTo>
                <a:lnTo>
                  <a:pt x="0" y="2618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8018894" y="1576896"/>
            <a:ext cx="767948" cy="84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375964" y="3891623"/>
            <a:ext cx="600919" cy="661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864"/>
          <p:cNvSpPr>
            <a:spLocks noChangeArrowheads="1"/>
          </p:cNvSpPr>
          <p:nvPr/>
        </p:nvSpPr>
        <p:spPr bwMode="auto">
          <a:xfrm>
            <a:off x="2195736" y="290104"/>
            <a:ext cx="4233652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>
                <a:latin typeface="맑은 고딕" pitchFamily="50" charset="-127"/>
                <a:ea typeface="맑은 고딕" pitchFamily="50" charset="-127"/>
              </a:rPr>
              <a:t>01. </a:t>
            </a:r>
            <a:r>
              <a:rPr lang="ko-KR" altLang="en-US" sz="2400" b="1" spc="-50" dirty="0">
                <a:latin typeface="맑은 고딕" pitchFamily="50" charset="-127"/>
                <a:ea typeface="맑은 고딕" pitchFamily="50" charset="-127"/>
              </a:rPr>
              <a:t>마케팅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7"/>
          <p:cNvSpPr>
            <a:spLocks noChangeArrowheads="1"/>
          </p:cNvSpPr>
          <p:nvPr/>
        </p:nvSpPr>
        <p:spPr bwMode="auto">
          <a:xfrm>
            <a:off x="504825" y="954088"/>
            <a:ext cx="29956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sz="1300" b="1" dirty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300" b="1" dirty="0" smtClean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rPr>
              <a:t>시장현황</a:t>
            </a:r>
            <a:endParaRPr lang="ko-KR" altLang="en-US" sz="1300" b="1" dirty="0">
              <a:solidFill>
                <a:srgbClr val="0066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Rectangle 864"/>
          <p:cNvSpPr>
            <a:spLocks noChangeArrowheads="1"/>
          </p:cNvSpPr>
          <p:nvPr/>
        </p:nvSpPr>
        <p:spPr bwMode="auto">
          <a:xfrm>
            <a:off x="7786710" y="428604"/>
            <a:ext cx="1928826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Ⅲ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부문별 계획</a:t>
            </a: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 descr="C:\Users\j.chi7\Desktop\뿌리삼수출동향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62667"/>
            <a:ext cx="8375158" cy="338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Group 4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586244"/>
              </p:ext>
            </p:extLst>
          </p:nvPr>
        </p:nvGraphicFramePr>
        <p:xfrm>
          <a:off x="395163" y="1268761"/>
          <a:ext cx="8569325" cy="4450743"/>
        </p:xfrm>
        <a:graphic>
          <a:graphicData uri="http://schemas.openxmlformats.org/drawingml/2006/table">
            <a:tbl>
              <a:tblPr/>
              <a:tblGrid>
                <a:gridCol w="981075"/>
                <a:gridCol w="2197100"/>
                <a:gridCol w="1828800"/>
                <a:gridCol w="1524000"/>
                <a:gridCol w="2038350"/>
              </a:tblGrid>
              <a:tr h="424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Company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Koreahongsamwon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Jongkwanjang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NH ginseng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Others(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Daesang,Dongwon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Lotte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etc)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판 매 처</a:t>
                      </a:r>
                    </a:p>
                  </a:txBody>
                  <a:tcPr marL="38100" marR="38100" marT="19050" marB="1905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수출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중국 외 아시아지역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다음카카오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차벤더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전자상거래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자체유통망 및  자체 쇼핑몰판매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최근 온라인 공격적 판매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자체유통망및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금융상품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연개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판매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온라인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백화점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면세점등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시장점유율</a:t>
                      </a:r>
                    </a:p>
                  </a:txBody>
                  <a:tcPr marL="38100" marR="38100" marT="19050" marB="1905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1%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65%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5%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29%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제품 특성</a:t>
                      </a:r>
                    </a:p>
                  </a:txBody>
                  <a:tcPr marL="38100" marR="38100" marT="19050" marB="1905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홍삼류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건조 및 추출 공정에서 자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체 기술력을 보유로 다양한 제품 생산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인삼예정지부터 수매하여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안정적 홍삼확보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농민들로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부터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수거하여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안정적 홍삼확보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천지인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,4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년근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cj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한뿌리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등듣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1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강  점</a:t>
                      </a:r>
                    </a:p>
                  </a:txBody>
                  <a:tcPr marL="38100" marR="38100" marT="19050" marB="1905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개발에서 생산까지 원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스톱 구축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연구개발력 우수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중국에 유일한 수출기업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홍삼원료부터 생산하여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OEM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생산에 유리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독점적 지위로 자체연구소 및 산학협력에 많은 투자가능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신토불이강조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금융상품및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미디어 마케팅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약  점</a:t>
                      </a:r>
                    </a:p>
                  </a:txBody>
                  <a:tcPr marL="38100" marR="38100" marT="19050" marB="1905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초기 창업기업으로 대량발주에 의한 원자재인 인삼 구입 어려움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자체공장보다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OEM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생산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자체생산보다 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OEM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생산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100%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외주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인증 보유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현황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-GMP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-HACCP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인삼류자체검사업체등록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기업부설연구소</a:t>
                      </a: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자체 연구소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인삼제조창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자체 연구소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인삼제조창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54" name="슬라이드 번호 개체 틀 3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839311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F36ACE2-B49B-4191-BA99-62E38DB835D3}" type="slidenum">
              <a:rPr lang="en-US" altLang="ko-KR" smtClean="0"/>
              <a:pPr/>
              <a:t>24</a:t>
            </a:fld>
            <a:endParaRPr lang="en-US" altLang="ko-KR" smtClean="0"/>
          </a:p>
        </p:txBody>
      </p:sp>
      <p:sp>
        <p:nvSpPr>
          <p:cNvPr id="32" name="Rectangle 864"/>
          <p:cNvSpPr>
            <a:spLocks noChangeArrowheads="1"/>
          </p:cNvSpPr>
          <p:nvPr/>
        </p:nvSpPr>
        <p:spPr bwMode="auto">
          <a:xfrm>
            <a:off x="928662" y="290104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           Marketing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Rectangle 864"/>
          <p:cNvSpPr>
            <a:spLocks noChangeArrowheads="1"/>
          </p:cNvSpPr>
          <p:nvPr/>
        </p:nvSpPr>
        <p:spPr bwMode="auto">
          <a:xfrm>
            <a:off x="7786710" y="428604"/>
            <a:ext cx="1928826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Ⅲ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부문별 계획</a:t>
            </a: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557" name="직사각형 7"/>
          <p:cNvSpPr>
            <a:spLocks noChangeArrowheads="1"/>
          </p:cNvSpPr>
          <p:nvPr/>
        </p:nvSpPr>
        <p:spPr bwMode="auto">
          <a:xfrm>
            <a:off x="504825" y="954088"/>
            <a:ext cx="26987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300" b="1" dirty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300" b="1" dirty="0" smtClean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</a:rPr>
              <a:t>Analysis competitors</a:t>
            </a:r>
            <a:endParaRPr lang="ko-KR" altLang="en-US" sz="1300" b="1" dirty="0">
              <a:solidFill>
                <a:srgbClr val="0066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348770" y="630932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dirty="0" smtClean="0"/>
              <a:t>25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 25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32"/>
          <p:cNvGrpSpPr>
            <a:grpSpLocks/>
          </p:cNvGrpSpPr>
          <p:nvPr/>
        </p:nvGrpSpPr>
        <p:grpSpPr bwMode="auto">
          <a:xfrm>
            <a:off x="4756150" y="3933825"/>
            <a:ext cx="3071813" cy="2328863"/>
            <a:chOff x="1147580" y="1374615"/>
            <a:chExt cx="3071138" cy="2328437"/>
          </a:xfrm>
        </p:grpSpPr>
        <p:sp>
          <p:nvSpPr>
            <p:cNvPr id="134" name="Rectangle 384"/>
            <p:cNvSpPr>
              <a:spLocks noChangeArrowheads="1"/>
            </p:cNvSpPr>
            <p:nvPr/>
          </p:nvSpPr>
          <p:spPr bwMode="auto">
            <a:xfrm>
              <a:off x="1147580" y="1374615"/>
              <a:ext cx="3071138" cy="23284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1214240" y="1730150"/>
              <a:ext cx="2971147" cy="1957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r>
                <a:rPr lang="ko-KR" altLang="en-US" dirty="0" smtClean="0">
                  <a:solidFill>
                    <a:schemeClr val="tx1"/>
                  </a:solidFill>
                  <a:latin typeface="+mn-ea"/>
                </a:rPr>
                <a:t>운전자금 확보로  </a:t>
              </a:r>
              <a:endParaRPr lang="en-US" altLang="ko-KR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200000"/>
                </a:lnSpc>
                <a:defRPr/>
              </a:pPr>
              <a:r>
                <a:rPr lang="ko-KR" altLang="en-US" dirty="0" smtClean="0">
                  <a:solidFill>
                    <a:schemeClr val="tx1"/>
                  </a:solidFill>
                  <a:latin typeface="+mn-ea"/>
                </a:rPr>
                <a:t>신제품출시 및 납품일정 </a:t>
              </a:r>
              <a:endParaRPr lang="en-US" altLang="ko-KR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200000"/>
                </a:lnSpc>
                <a:defRPr/>
              </a:pPr>
              <a:r>
                <a:rPr lang="ko-KR" altLang="en-US" dirty="0" smtClean="0">
                  <a:solidFill>
                    <a:schemeClr val="tx1"/>
                  </a:solidFill>
                  <a:latin typeface="+mn-ea"/>
                </a:rPr>
                <a:t>단축으로 매출증대 및 </a:t>
              </a:r>
              <a:endParaRPr lang="en-US" altLang="ko-KR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200000"/>
                </a:lnSpc>
                <a:defRPr/>
              </a:pPr>
              <a:r>
                <a:rPr lang="ko-KR" altLang="en-US" dirty="0" smtClean="0">
                  <a:solidFill>
                    <a:schemeClr val="tx1"/>
                  </a:solidFill>
                  <a:latin typeface="+mn-ea"/>
                </a:rPr>
                <a:t>안정적 원료확보</a:t>
              </a:r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6" name="AutoShape 24"/>
            <p:cNvSpPr>
              <a:spLocks noChangeArrowheads="1"/>
            </p:cNvSpPr>
            <p:nvPr/>
          </p:nvSpPr>
          <p:spPr bwMode="auto">
            <a:xfrm>
              <a:off x="1214240" y="1407947"/>
              <a:ext cx="2971147" cy="393628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" name="그룹 128"/>
          <p:cNvGrpSpPr>
            <a:grpSpLocks/>
          </p:cNvGrpSpPr>
          <p:nvPr/>
        </p:nvGrpSpPr>
        <p:grpSpPr bwMode="auto">
          <a:xfrm>
            <a:off x="1143000" y="3916363"/>
            <a:ext cx="3071813" cy="2328862"/>
            <a:chOff x="1147580" y="1374615"/>
            <a:chExt cx="3071138" cy="2328437"/>
          </a:xfrm>
        </p:grpSpPr>
        <p:sp>
          <p:nvSpPr>
            <p:cNvPr id="130" name="Rectangle 384"/>
            <p:cNvSpPr>
              <a:spLocks noChangeArrowheads="1"/>
            </p:cNvSpPr>
            <p:nvPr/>
          </p:nvSpPr>
          <p:spPr bwMode="auto">
            <a:xfrm>
              <a:off x="1147580" y="1374615"/>
              <a:ext cx="3071138" cy="23284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직사각형 130"/>
            <p:cNvSpPr/>
            <p:nvPr/>
          </p:nvSpPr>
          <p:spPr>
            <a:xfrm>
              <a:off x="1214240" y="1730150"/>
              <a:ext cx="2971147" cy="1957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r>
                <a:rPr lang="ko-KR" altLang="en-US" dirty="0">
                  <a:solidFill>
                    <a:schemeClr val="tx1"/>
                  </a:solidFill>
                  <a:latin typeface="+mn-ea"/>
                </a:rPr>
                <a:t>홍삼자체검사지정업체로</a:t>
              </a:r>
              <a:endParaRPr lang="en-US" altLang="ko-KR" dirty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200000"/>
                </a:lnSpc>
                <a:defRPr/>
              </a:pPr>
              <a:r>
                <a:rPr lang="ko-KR" altLang="en-US" dirty="0">
                  <a:solidFill>
                    <a:schemeClr val="tx1"/>
                  </a:solidFill>
                  <a:latin typeface="+mn-ea"/>
                </a:rPr>
                <a:t>원료부터 안정성 확보</a:t>
              </a:r>
            </a:p>
            <a:p>
              <a:pPr>
                <a:lnSpc>
                  <a:spcPct val="200000"/>
                </a:lnSpc>
                <a:defRPr/>
              </a:pPr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2" name="AutoShape 24"/>
            <p:cNvSpPr>
              <a:spLocks noChangeArrowheads="1"/>
            </p:cNvSpPr>
            <p:nvPr/>
          </p:nvSpPr>
          <p:spPr bwMode="auto">
            <a:xfrm>
              <a:off x="1214240" y="1407946"/>
              <a:ext cx="2971147" cy="393628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" name="그룹 124"/>
          <p:cNvGrpSpPr>
            <a:grpSpLocks/>
          </p:cNvGrpSpPr>
          <p:nvPr/>
        </p:nvGrpSpPr>
        <p:grpSpPr bwMode="auto">
          <a:xfrm>
            <a:off x="4756150" y="1268760"/>
            <a:ext cx="3071813" cy="2457103"/>
            <a:chOff x="1147580" y="1374615"/>
            <a:chExt cx="3071138" cy="2328437"/>
          </a:xfrm>
        </p:grpSpPr>
        <p:sp>
          <p:nvSpPr>
            <p:cNvPr id="126" name="Rectangle 384"/>
            <p:cNvSpPr>
              <a:spLocks noChangeArrowheads="1"/>
            </p:cNvSpPr>
            <p:nvPr/>
          </p:nvSpPr>
          <p:spPr bwMode="auto">
            <a:xfrm>
              <a:off x="1147580" y="1374615"/>
              <a:ext cx="3071138" cy="23284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직사각형 126"/>
            <p:cNvSpPr/>
            <p:nvPr/>
          </p:nvSpPr>
          <p:spPr>
            <a:xfrm>
              <a:off x="1214240" y="1730150"/>
              <a:ext cx="2971147" cy="1957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r>
                <a:rPr lang="ko-KR" altLang="en-US" dirty="0" smtClean="0">
                  <a:solidFill>
                    <a:schemeClr val="tx1"/>
                  </a:solidFill>
                  <a:latin typeface="+mn-ea"/>
                </a:rPr>
                <a:t>홍삼 재고 증가로 홍삼가격 하락  </a:t>
              </a:r>
              <a:endParaRPr lang="en-US" altLang="ko-KR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200000"/>
                </a:lnSpc>
                <a:defRPr/>
              </a:pPr>
              <a:r>
                <a:rPr lang="ko-KR" altLang="en-US" dirty="0" smtClean="0">
                  <a:solidFill>
                    <a:schemeClr val="tx1"/>
                  </a:solidFill>
                  <a:latin typeface="+mn-ea"/>
                </a:rPr>
                <a:t>자금 </a:t>
              </a:r>
              <a:r>
                <a:rPr lang="ko-KR" altLang="en-US" dirty="0" err="1" smtClean="0">
                  <a:solidFill>
                    <a:schemeClr val="tx1"/>
                  </a:solidFill>
                  <a:latin typeface="+mn-ea"/>
                </a:rPr>
                <a:t>확보시</a:t>
              </a:r>
              <a:r>
                <a:rPr lang="ko-KR" altLang="en-US" dirty="0" smtClean="0">
                  <a:solidFill>
                    <a:schemeClr val="tx1"/>
                  </a:solidFill>
                  <a:latin typeface="+mn-ea"/>
                </a:rPr>
                <a:t> 제조단가 하락으로 마진율 상승</a:t>
              </a:r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8" name="AutoShape 24"/>
            <p:cNvSpPr>
              <a:spLocks noChangeArrowheads="1"/>
            </p:cNvSpPr>
            <p:nvPr/>
          </p:nvSpPr>
          <p:spPr bwMode="auto">
            <a:xfrm>
              <a:off x="1214240" y="1407947"/>
              <a:ext cx="2971147" cy="393628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" name="그룹 123"/>
          <p:cNvGrpSpPr>
            <a:grpSpLocks/>
          </p:cNvGrpSpPr>
          <p:nvPr/>
        </p:nvGrpSpPr>
        <p:grpSpPr bwMode="auto">
          <a:xfrm>
            <a:off x="1237481" y="1268760"/>
            <a:ext cx="2970212" cy="2279651"/>
            <a:chOff x="1214275" y="1407947"/>
            <a:chExt cx="2971095" cy="2279233"/>
          </a:xfrm>
        </p:grpSpPr>
        <p:sp>
          <p:nvSpPr>
            <p:cNvPr id="123" name="직사각형 122"/>
            <p:cNvSpPr/>
            <p:nvPr/>
          </p:nvSpPr>
          <p:spPr>
            <a:xfrm>
              <a:off x="1214275" y="1730150"/>
              <a:ext cx="2971095" cy="1957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r>
                <a:rPr lang="ko-KR" altLang="en-US" dirty="0" smtClean="0">
                  <a:solidFill>
                    <a:schemeClr val="tx1"/>
                  </a:solidFill>
                  <a:latin typeface="+mn-ea"/>
                </a:rPr>
                <a:t>원료생산부터</a:t>
              </a:r>
              <a:r>
                <a:rPr lang="en-US" altLang="ko-KR" dirty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  <a:latin typeface="+mn-ea"/>
                </a:rPr>
                <a:t>완제품까지 </a:t>
              </a:r>
              <a:r>
                <a:rPr lang="en-US" altLang="ko-KR" dirty="0" smtClean="0">
                  <a:solidFill>
                    <a:schemeClr val="tx1"/>
                  </a:solidFill>
                  <a:latin typeface="+mn-ea"/>
                </a:rPr>
                <a:t>one-stop</a:t>
              </a:r>
              <a:r>
                <a:rPr lang="ko-KR" altLang="en-US" dirty="0" smtClean="0">
                  <a:solidFill>
                    <a:schemeClr val="tx1"/>
                  </a:solidFill>
                  <a:latin typeface="+mn-ea"/>
                </a:rPr>
                <a:t>생산으로 </a:t>
              </a:r>
              <a:endParaRPr lang="en-US" altLang="ko-KR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200000"/>
                </a:lnSpc>
                <a:defRPr/>
              </a:pPr>
              <a:r>
                <a:rPr lang="en-US" altLang="ko-KR" dirty="0" smtClean="0">
                  <a:solidFill>
                    <a:schemeClr val="tx1"/>
                  </a:solidFill>
                  <a:latin typeface="+mn-ea"/>
                </a:rPr>
                <a:t>OEM</a:t>
              </a:r>
              <a:r>
                <a:rPr lang="ko-KR" altLang="en-US" dirty="0" smtClean="0">
                  <a:solidFill>
                    <a:schemeClr val="tx1"/>
                  </a:solidFill>
                  <a:latin typeface="+mn-ea"/>
                </a:rPr>
                <a:t>생산에 최적화</a:t>
              </a:r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2" name="AutoShape 24"/>
            <p:cNvSpPr>
              <a:spLocks noChangeArrowheads="1"/>
            </p:cNvSpPr>
            <p:nvPr/>
          </p:nvSpPr>
          <p:spPr bwMode="auto">
            <a:xfrm>
              <a:off x="1214275" y="1407947"/>
              <a:ext cx="2971095" cy="393628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4582" name="슬라이드 번호 개체 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C215482-85BD-437C-994C-FB21272358A3}" type="slidenum">
              <a:rPr lang="en-US" altLang="ko-KR" smtClean="0"/>
              <a:pPr/>
              <a:t>25</a:t>
            </a:fld>
            <a:endParaRPr lang="en-US" altLang="ko-KR" smtClean="0"/>
          </a:p>
        </p:txBody>
      </p:sp>
      <p:sp>
        <p:nvSpPr>
          <p:cNvPr id="24583" name="TextBox 68"/>
          <p:cNvSpPr txBox="1">
            <a:spLocks noChangeArrowheads="1"/>
          </p:cNvSpPr>
          <p:nvPr/>
        </p:nvSpPr>
        <p:spPr bwMode="auto">
          <a:xfrm>
            <a:off x="2344738" y="3981450"/>
            <a:ext cx="79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</a:t>
            </a:r>
            <a:endParaRPr lang="ko-KR" altLang="en-US" sz="20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584" name="TextBox 69"/>
          <p:cNvSpPr txBox="1">
            <a:spLocks noChangeArrowheads="1"/>
          </p:cNvSpPr>
          <p:nvPr/>
        </p:nvSpPr>
        <p:spPr bwMode="auto">
          <a:xfrm>
            <a:off x="5929313" y="1319263"/>
            <a:ext cx="79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WO</a:t>
            </a:r>
            <a:endParaRPr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585" name="TextBox 70"/>
          <p:cNvSpPr txBox="1">
            <a:spLocks noChangeArrowheads="1"/>
          </p:cNvSpPr>
          <p:nvPr/>
        </p:nvSpPr>
        <p:spPr bwMode="auto">
          <a:xfrm>
            <a:off x="5924550" y="3981450"/>
            <a:ext cx="798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WT</a:t>
            </a:r>
            <a:endParaRPr lang="ko-KR" altLang="en-US" sz="20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8" name="Rectangle 864"/>
          <p:cNvSpPr>
            <a:spLocks noChangeArrowheads="1"/>
          </p:cNvSpPr>
          <p:nvPr/>
        </p:nvSpPr>
        <p:spPr bwMode="auto">
          <a:xfrm>
            <a:off x="3643306" y="3643314"/>
            <a:ext cx="1714512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957263">
              <a:lnSpc>
                <a:spcPct val="90000"/>
              </a:lnSpc>
              <a:buSzPct val="60000"/>
              <a:defRPr/>
            </a:pPr>
            <a:r>
              <a:rPr lang="en-US" altLang="ko-KR" sz="3200" spc="-50" dirty="0">
                <a:latin typeface="맑은 고딕" pitchFamily="50" charset="-127"/>
                <a:ea typeface="맑은 고딕" pitchFamily="50" charset="-127"/>
              </a:rPr>
              <a:t>SWOT</a:t>
            </a:r>
          </a:p>
        </p:txBody>
      </p:sp>
      <p:sp>
        <p:nvSpPr>
          <p:cNvPr id="24587" name="TextBox 67"/>
          <p:cNvSpPr txBox="1">
            <a:spLocks noChangeArrowheads="1"/>
          </p:cNvSpPr>
          <p:nvPr/>
        </p:nvSpPr>
        <p:spPr bwMode="auto">
          <a:xfrm>
            <a:off x="2396354" y="1303934"/>
            <a:ext cx="79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SO</a:t>
            </a:r>
            <a:endParaRPr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Rectangle 864"/>
          <p:cNvSpPr>
            <a:spLocks noChangeArrowheads="1"/>
          </p:cNvSpPr>
          <p:nvPr/>
        </p:nvSpPr>
        <p:spPr bwMode="auto">
          <a:xfrm>
            <a:off x="2072462" y="290104"/>
            <a:ext cx="5500726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02. SWOT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Analysis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Rectangle 864"/>
          <p:cNvSpPr>
            <a:spLocks noChangeArrowheads="1"/>
          </p:cNvSpPr>
          <p:nvPr/>
        </p:nvSpPr>
        <p:spPr bwMode="auto">
          <a:xfrm>
            <a:off x="7786710" y="428604"/>
            <a:ext cx="1928826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Ⅲ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부문별 계획</a:t>
            </a: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02" name="슬라이드 번호 개체 틀 3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A253F69-048D-44B3-BC3B-413660F32A73}" type="slidenum">
              <a:rPr lang="en-US" altLang="ko-KR" smtClean="0"/>
              <a:pPr/>
              <a:t>26</a:t>
            </a:fld>
            <a:endParaRPr lang="en-US" altLang="ko-KR" smtClean="0"/>
          </a:p>
        </p:txBody>
      </p:sp>
      <p:sp>
        <p:nvSpPr>
          <p:cNvPr id="33" name="Rectangle 864"/>
          <p:cNvSpPr>
            <a:spLocks noChangeArrowheads="1"/>
          </p:cNvSpPr>
          <p:nvPr/>
        </p:nvSpPr>
        <p:spPr bwMode="auto">
          <a:xfrm>
            <a:off x="1979712" y="387054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>
                <a:latin typeface="맑은 고딕" pitchFamily="50" charset="-127"/>
                <a:ea typeface="맑은 고딕" pitchFamily="50" charset="-127"/>
              </a:rPr>
              <a:t>03. </a:t>
            </a:r>
            <a:r>
              <a:rPr lang="ko-KR" altLang="en-US" sz="2400" b="1" spc="-50" dirty="0">
                <a:latin typeface="맑은 고딕" pitchFamily="50" charset="-127"/>
                <a:ea typeface="맑은 고딕" pitchFamily="50" charset="-127"/>
              </a:rPr>
              <a:t>추정 손익계산서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Rectangle 864"/>
          <p:cNvSpPr>
            <a:spLocks noChangeArrowheads="1"/>
          </p:cNvSpPr>
          <p:nvPr/>
        </p:nvSpPr>
        <p:spPr bwMode="auto">
          <a:xfrm>
            <a:off x="7786710" y="428604"/>
            <a:ext cx="1928826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Ⅲ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부문별 계획</a:t>
            </a: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  <a:p>
            <a:pPr defTabSz="957263">
              <a:lnSpc>
                <a:spcPct val="90000"/>
              </a:lnSpc>
              <a:buSzPct val="60000"/>
              <a:defRPr/>
            </a:pP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7" name="Group 5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20446"/>
              </p:ext>
            </p:extLst>
          </p:nvPr>
        </p:nvGraphicFramePr>
        <p:xfrm>
          <a:off x="571500" y="1236663"/>
          <a:ext cx="8143905" cy="2247900"/>
        </p:xfrm>
        <a:graphic>
          <a:graphicData uri="http://schemas.openxmlformats.org/drawingml/2006/table">
            <a:tbl>
              <a:tblPr/>
              <a:tblGrid>
                <a:gridCol w="1106073"/>
                <a:gridCol w="879729"/>
                <a:gridCol w="879729"/>
                <a:gridCol w="879729"/>
                <a:gridCol w="879729"/>
                <a:gridCol w="879729"/>
                <a:gridCol w="879729"/>
                <a:gridCol w="879729"/>
                <a:gridCol w="879729"/>
              </a:tblGrid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2020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2021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2025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2026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2027</a:t>
                      </a:r>
                      <a:endParaRPr lang="en-US" altLang="ko-KR" sz="1200" b="0" i="0" u="none" strike="noStrike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계정항목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</a:t>
                      </a: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</a:t>
                      </a: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</a:t>
                      </a: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</a:t>
                      </a: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</a:t>
                      </a: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</a:t>
                      </a: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</a:t>
                      </a: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</a:t>
                      </a: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매출액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2,200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11,000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21,000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30,000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36,000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45,000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50,000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65,000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영업이익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3,500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6,000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7,200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10,000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11,000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15,000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당기순이익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종업원 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cap="flat">
                      <a:noFill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674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7643834" y="928688"/>
            <a:ext cx="1080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dirty="0">
                <a:latin typeface="+mn-ea"/>
                <a:ea typeface="+mn-ea"/>
              </a:rPr>
              <a:t>(</a:t>
            </a:r>
            <a:r>
              <a:rPr lang="ko-KR" altLang="en-US" sz="1200" dirty="0">
                <a:latin typeface="+mn-ea"/>
                <a:ea typeface="+mn-ea"/>
              </a:rPr>
              <a:t>단위</a:t>
            </a:r>
            <a:r>
              <a:rPr lang="en-US" altLang="ko-KR" sz="1200" dirty="0">
                <a:latin typeface="+mn-ea"/>
                <a:ea typeface="+mn-ea"/>
              </a:rPr>
              <a:t>:</a:t>
            </a:r>
            <a:r>
              <a:rPr lang="ko-KR" altLang="en-US" sz="1200" dirty="0" err="1">
                <a:latin typeface="+mn-ea"/>
                <a:ea typeface="+mn-ea"/>
              </a:rPr>
              <a:t>백만원</a:t>
            </a:r>
            <a:r>
              <a:rPr lang="en-US" altLang="ko-KR" sz="1200" dirty="0">
                <a:latin typeface="+mn-ea"/>
                <a:ea typeface="+mn-ea"/>
              </a:rPr>
              <a:t>)</a:t>
            </a:r>
            <a:endParaRPr lang="ko-KR" altLang="en-US" sz="1200" dirty="0">
              <a:latin typeface="+mn-ea"/>
              <a:ea typeface="+mn-ea"/>
            </a:endParaRPr>
          </a:p>
        </p:txBody>
      </p:sp>
      <p:graphicFrame>
        <p:nvGraphicFramePr>
          <p:cNvPr id="10" name="차트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369202"/>
              </p:ext>
            </p:extLst>
          </p:nvPr>
        </p:nvGraphicFramePr>
        <p:xfrm>
          <a:off x="1547664" y="3573016"/>
          <a:ext cx="648072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36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/>
            </a:r>
            <a:br>
              <a:rPr lang="en-US" altLang="ko-KR" sz="36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</a:br>
            <a:r>
              <a:rPr lang="ko-KR" altLang="en-US" sz="36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감사합니다</a:t>
            </a:r>
            <a:r>
              <a:rPr lang="en-US" altLang="ko-KR" sz="36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  <a:endParaRPr lang="ko-KR" altLang="en-US" sz="3600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  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  </a:t>
            </a:r>
            <a:r>
              <a:rPr lang="ko-KR" altLang="en-US" sz="2400" dirty="0" err="1" smtClean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고려홍삼원</a:t>
            </a:r>
            <a:r>
              <a:rPr lang="ko-KR" altLang="en-US" sz="2000" dirty="0" err="1" smtClean="0">
                <a:latin typeface="HY궁서B" panose="02030600000101010101" pitchFamily="18" charset="-127"/>
                <a:ea typeface="HY궁서B" panose="02030600000101010101" pitchFamily="18" charset="-127"/>
              </a:rPr>
              <a:t>주식회사</a:t>
            </a:r>
            <a:r>
              <a:rPr lang="ko-KR" altLang="en-US" sz="2400" dirty="0" err="1" smtClean="0">
                <a:latin typeface="HY궁서B" panose="02030600000101010101" pitchFamily="18" charset="-127"/>
                <a:ea typeface="HY궁서B" panose="02030600000101010101" pitchFamily="18" charset="-127"/>
              </a:rPr>
              <a:t>는</a:t>
            </a:r>
            <a:r>
              <a:rPr lang="ko-KR" altLang="en-US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국내 홍삼제품으로는 유일하게 </a:t>
            </a:r>
            <a:endParaRPr lang="en-US" altLang="ko-KR" sz="24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 </a:t>
            </a:r>
            <a:r>
              <a:rPr lang="ko-KR" altLang="en-US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중국에 수출하고 있으며</a:t>
            </a:r>
            <a:r>
              <a:rPr lang="en-US" altLang="ko-KR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국민건강 증진에 기여하고</a:t>
            </a:r>
            <a:r>
              <a:rPr lang="en-US" altLang="ko-KR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,</a:t>
            </a:r>
          </a:p>
          <a:p>
            <a:pPr marL="0" indent="0">
              <a:buNone/>
            </a:pPr>
            <a:r>
              <a:rPr lang="en-US" altLang="ko-KR" sz="24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 </a:t>
            </a:r>
            <a:r>
              <a:rPr lang="ko-KR" altLang="en-US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행복한 삶을 영위할 수 있도록 끊임없는 연구개발과 </a:t>
            </a:r>
            <a:endParaRPr lang="en-US" altLang="ko-KR" sz="24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0" indent="0">
              <a:buNone/>
            </a:pPr>
            <a:endParaRPr lang="en-US" altLang="ko-KR" sz="24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en-US" altLang="ko-KR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 </a:t>
            </a:r>
            <a:r>
              <a:rPr lang="ko-KR" altLang="en-US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최고의 품질로 최고의 제품을 생산한다는 자부심으로</a:t>
            </a:r>
            <a:endParaRPr lang="en-US" altLang="ko-KR" sz="2400" dirty="0" smtClean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고객과</a:t>
            </a:r>
            <a:r>
              <a:rPr lang="en-US" altLang="ko-KR" sz="24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더불어 신뢰받는 기업이 되도록 노력하겠습니다</a:t>
            </a:r>
            <a:r>
              <a:rPr lang="en-US" altLang="ko-KR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</a:p>
          <a:p>
            <a:pPr marL="0" indent="0" algn="ctr">
              <a:buNone/>
            </a:pPr>
            <a:r>
              <a:rPr lang="en-US" altLang="ko-KR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2022</a:t>
            </a:r>
            <a:r>
              <a:rPr lang="ko-KR" altLang="en-US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년  </a:t>
            </a:r>
            <a:endParaRPr lang="en-US" altLang="ko-KR" sz="2400" dirty="0" smtClean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 </a:t>
            </a:r>
            <a:r>
              <a:rPr lang="ko-KR" altLang="en-US" sz="2400" dirty="0" err="1" smtClean="0">
                <a:solidFill>
                  <a:srgbClr val="FF0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고려홍삼원</a:t>
            </a:r>
            <a:r>
              <a:rPr lang="ko-KR" altLang="en-US" sz="2000" dirty="0" err="1" smtClean="0">
                <a:latin typeface="HY궁서B" panose="02030600000101010101" pitchFamily="18" charset="-127"/>
                <a:ea typeface="HY궁서B" panose="02030600000101010101" pitchFamily="18" charset="-127"/>
              </a:rPr>
              <a:t>주식회사</a:t>
            </a:r>
            <a:r>
              <a:rPr lang="ko-KR" altLang="en-US" sz="2400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 임직원 일동</a:t>
            </a:r>
            <a:endParaRPr lang="ko-KR" altLang="en-US" sz="2400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66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1000100" y="2714620"/>
            <a:ext cx="3274359" cy="67710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/>
            </a:scene3d>
            <a:sp3d prstMaterial="softEdge">
              <a:bevelT w="1270" h="1270"/>
              <a:contourClr>
                <a:schemeClr val="bg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indent="-180975"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ko-KR" sz="4400" b="1" spc="-200" dirty="0" smtClean="0">
                <a:ln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나눔명조 ExtraBold" panose="02020603020101020101" pitchFamily="18" charset="-127"/>
                <a:cs typeface="Arial" panose="020B0604020202020204" pitchFamily="34" charset="0"/>
              </a:rPr>
              <a:t>THANK</a:t>
            </a:r>
            <a:r>
              <a:rPr lang="ko-KR" altLang="en-US" sz="4400" b="1" spc="-200" dirty="0" smtClean="0">
                <a:ln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나눔명조 ExtraBold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4400" b="1" spc="-200" dirty="0" smtClean="0">
                <a:ln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나눔명조 ExtraBold" panose="02020603020101020101" pitchFamily="18" charset="-127"/>
                <a:cs typeface="Arial" panose="020B0604020202020204" pitchFamily="34" charset="0"/>
              </a:rPr>
              <a:t>YOU!</a:t>
            </a:r>
            <a:endParaRPr lang="en-US" altLang="ko-KR" sz="4400" b="1" spc="-200" dirty="0">
              <a:ln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나눔명조 ExtraBold" panose="02020603020101020101" pitchFamily="18" charset="-127"/>
              <a:cs typeface="Arial" panose="020B0604020202020204" pitchFamily="34" charset="0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 flipV="1">
            <a:off x="4400606" y="-29591"/>
            <a:ext cx="2122495" cy="2122495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11780" y="3747172"/>
            <a:ext cx="731891" cy="73189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1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954549" y="1480911"/>
            <a:ext cx="1158972" cy="255454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glow" dir="t"/>
            </a:scene3d>
            <a:sp3d prstMaterial="softEdge">
              <a:bevelT w="1270" h="1270"/>
              <a:contourClr>
                <a:schemeClr val="bg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indent="-180975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ko-KR" sz="16600" b="1" spc="-200" dirty="0" smtClean="0">
                <a:ln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나눔명조 ExtraBold" panose="02020603020101020101" pitchFamily="18" charset="-127"/>
                <a:cs typeface="Arial" panose="020B0604020202020204" pitchFamily="34" charset="0"/>
              </a:rPr>
              <a:t>1</a:t>
            </a:r>
            <a:endParaRPr lang="en-US" altLang="ko-KR" sz="16600" b="1" spc="-200" dirty="0">
              <a:ln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나눔명조 ExtraBold" panose="02020603020101020101" pitchFamily="18" charset="-127"/>
              <a:cs typeface="Arial" panose="020B0604020202020204" pitchFamily="34" charset="0"/>
            </a:endParaRPr>
          </a:p>
        </p:txBody>
      </p:sp>
      <p:grpSp>
        <p:nvGrpSpPr>
          <p:cNvPr id="2" name="그룹 6"/>
          <p:cNvGrpSpPr/>
          <p:nvPr/>
        </p:nvGrpSpPr>
        <p:grpSpPr>
          <a:xfrm>
            <a:off x="1115737" y="2470505"/>
            <a:ext cx="1344241" cy="1344241"/>
            <a:chOff x="1021147" y="2491525"/>
            <a:chExt cx="1344241" cy="1344241"/>
          </a:xfrm>
        </p:grpSpPr>
        <p:sp>
          <p:nvSpPr>
            <p:cNvPr id="24" name="직각 삼각형 23"/>
            <p:cNvSpPr/>
            <p:nvPr/>
          </p:nvSpPr>
          <p:spPr>
            <a:xfrm rot="16200000">
              <a:off x="1206409" y="2841773"/>
              <a:ext cx="811605" cy="811605"/>
            </a:xfrm>
            <a:prstGeom prst="rtTriangle">
              <a:avLst/>
            </a:prstGeom>
            <a:solidFill>
              <a:srgbClr val="006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B0F0"/>
                </a:solidFill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 flipV="1">
              <a:off x="1021147" y="2491525"/>
              <a:ext cx="1344241" cy="13442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직선 연결선 25"/>
          <p:cNvCxnSpPr/>
          <p:nvPr/>
        </p:nvCxnSpPr>
        <p:spPr>
          <a:xfrm flipV="1">
            <a:off x="7596336" y="3489874"/>
            <a:ext cx="321800" cy="321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>
            <a:spLocks noChangeArrowheads="1"/>
          </p:cNvSpPr>
          <p:nvPr/>
        </p:nvSpPr>
        <p:spPr bwMode="auto">
          <a:xfrm>
            <a:off x="1" y="2786058"/>
            <a:ext cx="7459142" cy="155734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/>
            </a:scene3d>
            <a:sp3d prstMaterial="softEdge">
              <a:bevelT w="1270" h="1270"/>
              <a:contourClr>
                <a:schemeClr val="bg1">
                  <a:lumMod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sym typeface="Monotype Sorts"/>
              </a:rPr>
              <a:t>General information</a:t>
            </a:r>
            <a:endParaRPr lang="ko-KR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sym typeface="Monotype Sorts"/>
            </a:endParaRPr>
          </a:p>
          <a:p>
            <a:pPr indent="-180975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en-US" altLang="ko-KR" sz="4400" b="1" spc="-200" dirty="0">
              <a:ln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나눔명조 ExtraBold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929322" y="2928934"/>
            <a:ext cx="2603118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01 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Company overview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02 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Company history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03 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Vision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04 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Organization chart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05 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Research personnel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6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 10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864"/>
          <p:cNvSpPr>
            <a:spLocks noChangeArrowheads="1"/>
          </p:cNvSpPr>
          <p:nvPr/>
        </p:nvSpPr>
        <p:spPr bwMode="auto">
          <a:xfrm>
            <a:off x="6553200" y="428604"/>
            <a:ext cx="2805146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Ⅰ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spc="-50" dirty="0" smtClean="0">
                <a:latin typeface="맑은 고딕" pitchFamily="50" charset="-127"/>
                <a:ea typeface="맑은 고딕" pitchFamily="50" charset="-127"/>
              </a:rPr>
              <a:t>General information</a:t>
            </a: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슬라이드 번호 개체 틀 37"/>
          <p:cNvSpPr txBox="1">
            <a:spLocks/>
          </p:cNvSpPr>
          <p:nvPr/>
        </p:nvSpPr>
        <p:spPr bwMode="auto">
          <a:xfrm>
            <a:off x="6553200" y="63103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EEDB3-CF50-450B-9CE2-BB28C0776AC5}" type="slidenum">
              <a:rPr kumimoji="0" lang="en-US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그룹 95"/>
          <p:cNvGrpSpPr>
            <a:grpSpLocks/>
          </p:cNvGrpSpPr>
          <p:nvPr/>
        </p:nvGrpSpPr>
        <p:grpSpPr bwMode="auto">
          <a:xfrm>
            <a:off x="2627784" y="1285875"/>
            <a:ext cx="3801603" cy="2714625"/>
            <a:chOff x="3457739" y="1946180"/>
            <a:chExt cx="2139454" cy="1502049"/>
          </a:xfrm>
        </p:grpSpPr>
        <p:pic>
          <p:nvPicPr>
            <p:cNvPr id="6" name="그림 81" descr="10p-1.png"/>
            <p:cNvPicPr>
              <a:picLocks noChangeAspect="1"/>
            </p:cNvPicPr>
            <p:nvPr/>
          </p:nvPicPr>
          <p:blipFill>
            <a:blip r:embed="rId2" cstate="print"/>
            <a:srcRect l="10934" t="4163" r="75002" b="72919"/>
            <a:stretch>
              <a:fillRect/>
            </a:stretch>
          </p:blipFill>
          <p:spPr bwMode="auto">
            <a:xfrm>
              <a:off x="3948848" y="1946180"/>
              <a:ext cx="1246304" cy="150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타원 6"/>
            <p:cNvSpPr/>
            <p:nvPr/>
          </p:nvSpPr>
          <p:spPr>
            <a:xfrm>
              <a:off x="4224911" y="2178954"/>
              <a:ext cx="624493" cy="57534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57263">
                <a:defRPr/>
              </a:pPr>
              <a:endParaRPr lang="ko-KR" altLang="en-US" sz="19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8" name="Rectangle 864"/>
            <p:cNvSpPr>
              <a:spLocks noChangeArrowheads="1"/>
            </p:cNvSpPr>
            <p:nvPr/>
          </p:nvSpPr>
          <p:spPr bwMode="auto">
            <a:xfrm>
              <a:off x="3457739" y="2341456"/>
              <a:ext cx="2139454" cy="214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brightRoom" dir="tl"/>
              </a:scene3d>
              <a:sp3d extrusionH="57150" contourW="38100" prstMaterial="flat">
                <a:bevelT w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957263">
                <a:lnSpc>
                  <a:spcPct val="90000"/>
                </a:lnSpc>
                <a:buSzPct val="60000"/>
                <a:defRPr/>
              </a:pPr>
              <a:r>
                <a:rPr lang="en-US" altLang="ko-KR" sz="2800" b="1" spc="-50" dirty="0" smtClean="0">
                  <a:latin typeface="+mj-ea"/>
                  <a:ea typeface="+mj-ea"/>
                </a:rPr>
                <a:t>Company Details</a:t>
              </a:r>
              <a:endParaRPr lang="en-US" altLang="ko-KR" sz="2800" b="1" spc="-50" dirty="0">
                <a:latin typeface="+mj-ea"/>
                <a:ea typeface="+mj-ea"/>
              </a:endParaRPr>
            </a:p>
          </p:txBody>
        </p:sp>
      </p:grpSp>
      <p:graphicFrame>
        <p:nvGraphicFramePr>
          <p:cNvPr id="9" name="Group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733966"/>
              </p:ext>
            </p:extLst>
          </p:nvPr>
        </p:nvGraphicFramePr>
        <p:xfrm>
          <a:off x="827088" y="3429000"/>
          <a:ext cx="7489825" cy="2952116"/>
        </p:xfrm>
        <a:graphic>
          <a:graphicData uri="http://schemas.openxmlformats.org/drawingml/2006/table">
            <a:tbl>
              <a:tblPr/>
              <a:tblGrid>
                <a:gridCol w="1441450"/>
                <a:gridCol w="2232025"/>
                <a:gridCol w="1508125"/>
                <a:gridCol w="2308225"/>
              </a:tblGrid>
              <a:tr h="454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Name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Khongsamwon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Co Ltd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Business reg. No.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841-86-01495</a:t>
                      </a:r>
                      <a:endParaRPr kumimoji="1" lang="en-US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Business sector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Health functional foods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Cooperate reg. No.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120111-1039595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CEO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Lee Jong Won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Date of establishment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2019,12,17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Capital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305Mil won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Sales record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(‘Year 21) 3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Bil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won</a:t>
                      </a: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Address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38,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Ganghwa-Daero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388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Beon-gil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,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Songhae-Myeon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,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Ganghwa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-Gun, Incheon, Korea</a:t>
                      </a:r>
                      <a:endParaRPr kumimoji="1" lang="ko-KR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No. of employee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17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Main business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Red ginseng products, Vegan collagen products</a:t>
                      </a:r>
                      <a:endParaRPr kumimoji="1" lang="ko-KR" altLang="en-US" sz="12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marL="180000" marR="90000" marT="46800" marB="46800" anchor="ctr"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665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0240"/>
              </p:ext>
            </p:extLst>
          </p:nvPr>
        </p:nvGraphicFramePr>
        <p:xfrm>
          <a:off x="395537" y="1196752"/>
          <a:ext cx="8496944" cy="5288112"/>
        </p:xfrm>
        <a:graphic>
          <a:graphicData uri="http://schemas.openxmlformats.org/drawingml/2006/table">
            <a:tbl>
              <a:tblPr/>
              <a:tblGrid>
                <a:gridCol w="1728191"/>
                <a:gridCol w="6768753"/>
              </a:tblGrid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2019. 11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Sign a MOU with Guangzhou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Caizhilin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Phararm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. In China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2019. 12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Company established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Small molecule fermented red ginseng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&amp; it’s production method (10-2020-0002221)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Joint production with Korea Red Ginseng Co Ltd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Contract with KLF Co Ltd. for the supply of  red ginseng products and others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Shipped 1</a:t>
                      </a:r>
                      <a:r>
                        <a:rPr kumimoji="1" lang="en-US" altLang="ko-KR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st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order of red ginseng to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Caizhilin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Pharm China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2020. 04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Start supply red ginseng extract cheer up to KLF Co Ltd.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2020. 04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Got certificate of HACCP 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2020. 05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Export red ginseng extract to Australia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2020. 06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Applied patents for the Fermented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red ginseng powder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&amp; food compositions including herbal extracts and its production method(10-2020-0066698)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6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2020. 06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Applied patent for the production of vegetable small molecule polysaccharide extract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including white fungus mushroom(10-2020-0078772)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864"/>
          <p:cNvSpPr>
            <a:spLocks noChangeArrowheads="1"/>
          </p:cNvSpPr>
          <p:nvPr/>
        </p:nvSpPr>
        <p:spPr bwMode="auto">
          <a:xfrm>
            <a:off x="928662" y="290104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         02. Company history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Rectangle 864"/>
          <p:cNvSpPr>
            <a:spLocks noChangeArrowheads="1"/>
          </p:cNvSpPr>
          <p:nvPr/>
        </p:nvSpPr>
        <p:spPr bwMode="auto">
          <a:xfrm>
            <a:off x="6480230" y="428604"/>
            <a:ext cx="1980202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Ⅰ General information</a:t>
            </a:r>
            <a:r>
              <a:rPr lang="en-US" altLang="ko-KR" sz="1400" b="1" spc="-5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07" name="슬라이드 번호 개체 틀 3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103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C64D193-1473-4ECD-8ECA-E69C4655D513}" type="slidenum">
              <a:rPr lang="en-US" altLang="ko-KR" smtClean="0"/>
              <a:pPr/>
              <a:t>5</a:t>
            </a:fld>
            <a:endParaRPr lang="en-US" altLang="ko-K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65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94597"/>
              </p:ext>
            </p:extLst>
          </p:nvPr>
        </p:nvGraphicFramePr>
        <p:xfrm>
          <a:off x="1158055" y="857232"/>
          <a:ext cx="6899295" cy="5612703"/>
        </p:xfrm>
        <a:graphic>
          <a:graphicData uri="http://schemas.openxmlformats.org/drawingml/2006/table">
            <a:tbl>
              <a:tblPr/>
              <a:tblGrid>
                <a:gridCol w="1770051"/>
                <a:gridCol w="5129244"/>
              </a:tblGrid>
              <a:tr h="720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2020. 07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Applied patent for the small molecule enzyme treatment for Ginseng &amp; red ginseng poly saccharide extract(10-2020-0091240)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2020. 09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Appointed self-inspection company of ginseng (National Agricultural Products Quality management Service))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Took over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Koreahongsamwon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Co Ltd.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Started supply of small molecule fermented red ginseng stick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Start marketing at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Kupang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, 11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street,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Gmarket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, Auction,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Naver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shopping mall ,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Lotte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on, SSG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etc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</a:t>
                      </a:r>
                      <a:r>
                        <a:rPr kumimoji="1" lang="en-US" altLang="ko-KR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nd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shipment to Guangzhou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Caizihlin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Pharm in China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Applied patent for the production of fermented collagen from white fungus mushroom(10-2020-0182639)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Name changed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[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Ijienkoreahongsamwon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→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Koreahongsamwon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]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Applied FDA registration for vegetable collagen and 2 red ginseng products. Approved total 11 products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2020. 12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Shipped 2</a:t>
                      </a:r>
                      <a:r>
                        <a:rPr kumimoji="1" lang="en-US" altLang="ko-KR" sz="12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nd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order to Vietnam buyer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864"/>
          <p:cNvSpPr>
            <a:spLocks noChangeArrowheads="1"/>
          </p:cNvSpPr>
          <p:nvPr/>
        </p:nvSpPr>
        <p:spPr bwMode="auto">
          <a:xfrm>
            <a:off x="928662" y="290104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          02</a:t>
            </a:r>
            <a:r>
              <a:rPr lang="en-US" altLang="ko-KR" sz="2400" b="1" spc="-5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Company history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Rectangle 864"/>
          <p:cNvSpPr>
            <a:spLocks noChangeArrowheads="1"/>
          </p:cNvSpPr>
          <p:nvPr/>
        </p:nvSpPr>
        <p:spPr bwMode="auto">
          <a:xfrm>
            <a:off x="6467566" y="382282"/>
            <a:ext cx="2410082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Ⅰ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spc="-50" dirty="0" smtClean="0">
                <a:latin typeface="맑은 고딕" pitchFamily="50" charset="-127"/>
                <a:ea typeface="맑은 고딕" pitchFamily="50" charset="-127"/>
              </a:rPr>
              <a:t>General information</a:t>
            </a: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07" name="슬라이드 번호 개체 틀 3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103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C64D193-1473-4ECD-8ECA-E69C4655D513}" type="slidenum">
              <a:rPr lang="en-US" altLang="ko-KR" smtClean="0"/>
              <a:pPr/>
              <a:t>6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38062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65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248178"/>
              </p:ext>
            </p:extLst>
          </p:nvPr>
        </p:nvGraphicFramePr>
        <p:xfrm>
          <a:off x="1101725" y="1628775"/>
          <a:ext cx="6899295" cy="5090368"/>
        </p:xfrm>
        <a:graphic>
          <a:graphicData uri="http://schemas.openxmlformats.org/drawingml/2006/table">
            <a:tbl>
              <a:tblPr/>
              <a:tblGrid>
                <a:gridCol w="1770051"/>
                <a:gridCol w="5129244"/>
              </a:tblGrid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2021. 01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Approved Company-affiliated research institute(Korea Industrial Technology Promotion Association)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C8A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2021. 02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Started vegetable collagen jelly with our own patent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2021.06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Approved as venture company(Small &amp; medium venture business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Dept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2021.06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Approved as promising export company(Small &amp; medium venture business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Dept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)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2021.07</a:t>
                      </a:r>
                      <a:endParaRPr kumimoji="1" lang="en-US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Nominated as export promising company, Vegan certified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2021.11</a:t>
                      </a:r>
                      <a:endParaRPr kumimoji="1" lang="en-US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Export goods to Mega Acupuncture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Inc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 in USA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2022.06</a:t>
                      </a:r>
                      <a:endParaRPr kumimoji="1" lang="en-US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Contract with Chinese buyer(U$300,000)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2022.07</a:t>
                      </a:r>
                      <a:endParaRPr kumimoji="1" lang="en-US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HALAL </a:t>
                      </a:r>
                      <a:r>
                        <a:rPr kumimoji="1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charset="-127"/>
                        </a:rPr>
                        <a:t>Cetificate</a:t>
                      </a: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864"/>
          <p:cNvSpPr>
            <a:spLocks noChangeArrowheads="1"/>
          </p:cNvSpPr>
          <p:nvPr/>
        </p:nvSpPr>
        <p:spPr bwMode="auto">
          <a:xfrm>
            <a:off x="928662" y="290104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          02. Company history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Rectangle 864"/>
          <p:cNvSpPr>
            <a:spLocks noChangeArrowheads="1"/>
          </p:cNvSpPr>
          <p:nvPr/>
        </p:nvSpPr>
        <p:spPr bwMode="auto">
          <a:xfrm>
            <a:off x="6300192" y="428604"/>
            <a:ext cx="305815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Ⅰ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spc="-50" dirty="0" smtClean="0">
                <a:latin typeface="맑은 고딕" pitchFamily="50" charset="-127"/>
                <a:ea typeface="맑은 고딕" pitchFamily="50" charset="-127"/>
              </a:rPr>
              <a:t>General information</a:t>
            </a: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07" name="슬라이드 번호 개체 틀 3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103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C64D193-1473-4ECD-8ECA-E69C4655D513}" type="slidenum">
              <a:rPr lang="en-US" altLang="ko-KR" smtClean="0"/>
              <a:pPr/>
              <a:t>7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34606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자유형 32"/>
          <p:cNvSpPr/>
          <p:nvPr/>
        </p:nvSpPr>
        <p:spPr>
          <a:xfrm>
            <a:off x="71406" y="101232"/>
            <a:ext cx="9072594" cy="756000"/>
          </a:xfrm>
          <a:custGeom>
            <a:avLst/>
            <a:gdLst>
              <a:gd name="connsiteX0" fmla="*/ 0 w 9072594"/>
              <a:gd name="connsiteY0" fmla="*/ 0 h 785818"/>
              <a:gd name="connsiteX1" fmla="*/ 9072594 w 9072594"/>
              <a:gd name="connsiteY1" fmla="*/ 0 h 785818"/>
              <a:gd name="connsiteX2" fmla="*/ 9072594 w 9072594"/>
              <a:gd name="connsiteY2" fmla="*/ 785818 h 785818"/>
              <a:gd name="connsiteX3" fmla="*/ 0 w 9072594"/>
              <a:gd name="connsiteY3" fmla="*/ 785818 h 785818"/>
              <a:gd name="connsiteX4" fmla="*/ 0 w 907259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2594" h="785818">
                <a:moveTo>
                  <a:pt x="0" y="0"/>
                </a:moveTo>
                <a:lnTo>
                  <a:pt x="9072594" y="0"/>
                </a:lnTo>
                <a:lnTo>
                  <a:pt x="907259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94" name="슬라이드 번호 개체 틀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5863D0B-F2CE-4349-871A-22790F17BF39}" type="slidenum">
              <a:rPr lang="en-US" altLang="ko-KR" smtClean="0"/>
              <a:pPr/>
              <a:t>8</a:t>
            </a:fld>
            <a:endParaRPr lang="en-US" altLang="ko-KR" smtClean="0"/>
          </a:p>
        </p:txBody>
      </p:sp>
      <p:sp>
        <p:nvSpPr>
          <p:cNvPr id="6" name="Rectangle 864"/>
          <p:cNvSpPr>
            <a:spLocks noChangeArrowheads="1"/>
          </p:cNvSpPr>
          <p:nvPr/>
        </p:nvSpPr>
        <p:spPr bwMode="auto">
          <a:xfrm>
            <a:off x="928662" y="290104"/>
            <a:ext cx="550072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           03</a:t>
            </a:r>
            <a:r>
              <a:rPr lang="en-US" altLang="ko-KR" sz="2400" b="1" spc="-5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2400" b="1" spc="-50" dirty="0" smtClean="0">
                <a:latin typeface="맑은 고딕" pitchFamily="50" charset="-127"/>
                <a:ea typeface="맑은 고딕" pitchFamily="50" charset="-127"/>
              </a:rPr>
              <a:t>Vision</a:t>
            </a:r>
            <a:endParaRPr lang="en-US" altLang="ko-KR" sz="2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Rectangle 864"/>
          <p:cNvSpPr>
            <a:spLocks noChangeArrowheads="1"/>
          </p:cNvSpPr>
          <p:nvPr/>
        </p:nvSpPr>
        <p:spPr bwMode="auto">
          <a:xfrm>
            <a:off x="6971506" y="428604"/>
            <a:ext cx="238684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brightRoom" dir="tl"/>
            </a:scene3d>
            <a:sp3d extrusionH="57150" contourW="38100" prstMaterial="flat">
              <a:bevelT w="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957263">
              <a:lnSpc>
                <a:spcPct val="90000"/>
              </a:lnSpc>
              <a:buSzPct val="60000"/>
              <a:defRPr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Ⅰ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spc="-50" dirty="0" smtClean="0">
                <a:latin typeface="맑은 고딕" pitchFamily="50" charset="-127"/>
                <a:ea typeface="맑은 고딕" pitchFamily="50" charset="-127"/>
              </a:rPr>
              <a:t>General information</a:t>
            </a:r>
            <a:endParaRPr lang="en-US" altLang="ko-KR" sz="1400" b="1" spc="-5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821238" y="1916113"/>
            <a:ext cx="3579812" cy="3097212"/>
            <a:chOff x="3129" y="1345"/>
            <a:chExt cx="2036" cy="1731"/>
          </a:xfrm>
        </p:grpSpPr>
        <p:sp>
          <p:nvSpPr>
            <p:cNvPr id="8220" name="AutoShape 9"/>
            <p:cNvSpPr>
              <a:spLocks noChangeArrowheads="1"/>
            </p:cNvSpPr>
            <p:nvPr/>
          </p:nvSpPr>
          <p:spPr bwMode="auto">
            <a:xfrm>
              <a:off x="3478" y="1618"/>
              <a:ext cx="1687" cy="1458"/>
            </a:xfrm>
            <a:prstGeom prst="hexagon">
              <a:avLst>
                <a:gd name="adj" fmla="val 28927"/>
                <a:gd name="vf" fmla="val 115470"/>
              </a:avLst>
            </a:prstGeom>
            <a:solidFill>
              <a:srgbClr val="80808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21" name="AutoShape 10"/>
            <p:cNvSpPr>
              <a:spLocks noChangeArrowheads="1"/>
            </p:cNvSpPr>
            <p:nvPr/>
          </p:nvSpPr>
          <p:spPr bwMode="auto">
            <a:xfrm>
              <a:off x="3550" y="1680"/>
              <a:ext cx="1543" cy="1334"/>
            </a:xfrm>
            <a:prstGeom prst="hexagon">
              <a:avLst>
                <a:gd name="adj" fmla="val 28917"/>
                <a:gd name="vf" fmla="val 115470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22" name="Freeform 11"/>
            <p:cNvSpPr>
              <a:spLocks/>
            </p:cNvSpPr>
            <p:nvPr/>
          </p:nvSpPr>
          <p:spPr bwMode="auto">
            <a:xfrm>
              <a:off x="3132" y="1477"/>
              <a:ext cx="771" cy="870"/>
            </a:xfrm>
            <a:custGeom>
              <a:avLst/>
              <a:gdLst>
                <a:gd name="T0" fmla="*/ 351 w 771"/>
                <a:gd name="T1" fmla="*/ 870 h 870"/>
                <a:gd name="T2" fmla="*/ 771 w 771"/>
                <a:gd name="T3" fmla="*/ 141 h 870"/>
                <a:gd name="T4" fmla="*/ 123 w 771"/>
                <a:gd name="T5" fmla="*/ 0 h 870"/>
                <a:gd name="T6" fmla="*/ 0 w 771"/>
                <a:gd name="T7" fmla="*/ 201 h 870"/>
                <a:gd name="T8" fmla="*/ 351 w 771"/>
                <a:gd name="T9" fmla="*/ 870 h 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1"/>
                <a:gd name="T16" fmla="*/ 0 h 870"/>
                <a:gd name="T17" fmla="*/ 771 w 771"/>
                <a:gd name="T18" fmla="*/ 870 h 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1" h="870">
                  <a:moveTo>
                    <a:pt x="351" y="870"/>
                  </a:moveTo>
                  <a:lnTo>
                    <a:pt x="771" y="141"/>
                  </a:lnTo>
                  <a:lnTo>
                    <a:pt x="123" y="0"/>
                  </a:lnTo>
                  <a:lnTo>
                    <a:pt x="0" y="201"/>
                  </a:lnTo>
                  <a:lnTo>
                    <a:pt x="351" y="87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808080">
                    <a:alpha val="60001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23" name="Freeform 12"/>
            <p:cNvSpPr>
              <a:spLocks/>
            </p:cNvSpPr>
            <p:nvPr/>
          </p:nvSpPr>
          <p:spPr bwMode="auto">
            <a:xfrm>
              <a:off x="3255" y="1345"/>
              <a:ext cx="1500" cy="276"/>
            </a:xfrm>
            <a:custGeom>
              <a:avLst/>
              <a:gdLst>
                <a:gd name="T0" fmla="*/ 654 w 1500"/>
                <a:gd name="T1" fmla="*/ 276 h 276"/>
                <a:gd name="T2" fmla="*/ 1500 w 1500"/>
                <a:gd name="T3" fmla="*/ 276 h 276"/>
                <a:gd name="T4" fmla="*/ 147 w 1500"/>
                <a:gd name="T5" fmla="*/ 0 h 276"/>
                <a:gd name="T6" fmla="*/ 0 w 1500"/>
                <a:gd name="T7" fmla="*/ 135 h 276"/>
                <a:gd name="T8" fmla="*/ 654 w 1500"/>
                <a:gd name="T9" fmla="*/ 276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276"/>
                <a:gd name="T17" fmla="*/ 1500 w 1500"/>
                <a:gd name="T18" fmla="*/ 276 h 2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276">
                  <a:moveTo>
                    <a:pt x="654" y="276"/>
                  </a:moveTo>
                  <a:lnTo>
                    <a:pt x="1500" y="276"/>
                  </a:lnTo>
                  <a:lnTo>
                    <a:pt x="147" y="0"/>
                  </a:lnTo>
                  <a:lnTo>
                    <a:pt x="0" y="135"/>
                  </a:lnTo>
                  <a:lnTo>
                    <a:pt x="654" y="27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808080">
                    <a:alpha val="60001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24" name="Freeform 13"/>
            <p:cNvSpPr>
              <a:spLocks/>
            </p:cNvSpPr>
            <p:nvPr/>
          </p:nvSpPr>
          <p:spPr bwMode="auto">
            <a:xfrm>
              <a:off x="3129" y="1678"/>
              <a:ext cx="768" cy="1395"/>
            </a:xfrm>
            <a:custGeom>
              <a:avLst/>
              <a:gdLst>
                <a:gd name="T0" fmla="*/ 768 w 768"/>
                <a:gd name="T1" fmla="*/ 1395 h 1395"/>
                <a:gd name="T2" fmla="*/ 9 w 768"/>
                <a:gd name="T3" fmla="*/ 255 h 1395"/>
                <a:gd name="T4" fmla="*/ 0 w 768"/>
                <a:gd name="T5" fmla="*/ 0 h 1395"/>
                <a:gd name="T6" fmla="*/ 354 w 768"/>
                <a:gd name="T7" fmla="*/ 666 h 1395"/>
                <a:gd name="T8" fmla="*/ 768 w 768"/>
                <a:gd name="T9" fmla="*/ 1395 h 1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395"/>
                <a:gd name="T17" fmla="*/ 768 w 768"/>
                <a:gd name="T18" fmla="*/ 1395 h 1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395">
                  <a:moveTo>
                    <a:pt x="768" y="1395"/>
                  </a:moveTo>
                  <a:lnTo>
                    <a:pt x="9" y="255"/>
                  </a:lnTo>
                  <a:lnTo>
                    <a:pt x="0" y="0"/>
                  </a:lnTo>
                  <a:lnTo>
                    <a:pt x="354" y="666"/>
                  </a:lnTo>
                  <a:lnTo>
                    <a:pt x="768" y="1395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808080">
                    <a:alpha val="60001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933450" y="2149475"/>
            <a:ext cx="3311525" cy="2863850"/>
            <a:chOff x="584" y="1354"/>
            <a:chExt cx="2086" cy="1722"/>
          </a:xfrm>
        </p:grpSpPr>
        <p:sp>
          <p:nvSpPr>
            <p:cNvPr id="8215" name="AutoShape 15"/>
            <p:cNvSpPr>
              <a:spLocks noChangeArrowheads="1"/>
            </p:cNvSpPr>
            <p:nvPr/>
          </p:nvSpPr>
          <p:spPr bwMode="auto">
            <a:xfrm>
              <a:off x="584" y="1618"/>
              <a:ext cx="1687" cy="1458"/>
            </a:xfrm>
            <a:prstGeom prst="hexagon">
              <a:avLst>
                <a:gd name="adj" fmla="val 28927"/>
                <a:gd name="vf" fmla="val 115470"/>
              </a:avLst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16" name="AutoShape 16"/>
            <p:cNvSpPr>
              <a:spLocks noChangeArrowheads="1"/>
            </p:cNvSpPr>
            <p:nvPr/>
          </p:nvSpPr>
          <p:spPr bwMode="auto">
            <a:xfrm>
              <a:off x="656" y="1680"/>
              <a:ext cx="1543" cy="1334"/>
            </a:xfrm>
            <a:prstGeom prst="hexagon">
              <a:avLst>
                <a:gd name="adj" fmla="val 28917"/>
                <a:gd name="vf" fmla="val 115470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17" name="Freeform 17"/>
            <p:cNvSpPr>
              <a:spLocks/>
            </p:cNvSpPr>
            <p:nvPr/>
          </p:nvSpPr>
          <p:spPr bwMode="auto">
            <a:xfrm>
              <a:off x="1837" y="1480"/>
              <a:ext cx="830" cy="872"/>
            </a:xfrm>
            <a:custGeom>
              <a:avLst/>
              <a:gdLst>
                <a:gd name="T0" fmla="*/ 0 w 830"/>
                <a:gd name="T1" fmla="*/ 138 h 872"/>
                <a:gd name="T2" fmla="*/ 686 w 830"/>
                <a:gd name="T3" fmla="*/ 0 h 872"/>
                <a:gd name="T4" fmla="*/ 830 w 830"/>
                <a:gd name="T5" fmla="*/ 201 h 872"/>
                <a:gd name="T6" fmla="*/ 434 w 830"/>
                <a:gd name="T7" fmla="*/ 872 h 872"/>
                <a:gd name="T8" fmla="*/ 0 w 830"/>
                <a:gd name="T9" fmla="*/ 138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0"/>
                <a:gd name="T16" fmla="*/ 0 h 872"/>
                <a:gd name="T17" fmla="*/ 830 w 830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0" h="872">
                  <a:moveTo>
                    <a:pt x="0" y="138"/>
                  </a:moveTo>
                  <a:lnTo>
                    <a:pt x="686" y="0"/>
                  </a:lnTo>
                  <a:lnTo>
                    <a:pt x="830" y="201"/>
                  </a:lnTo>
                  <a:lnTo>
                    <a:pt x="434" y="872"/>
                  </a:lnTo>
                  <a:lnTo>
                    <a:pt x="0" y="13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alpha val="60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18" name="Freeform 18"/>
            <p:cNvSpPr>
              <a:spLocks/>
            </p:cNvSpPr>
            <p:nvPr/>
          </p:nvSpPr>
          <p:spPr bwMode="auto">
            <a:xfrm>
              <a:off x="1020" y="1354"/>
              <a:ext cx="1500" cy="264"/>
            </a:xfrm>
            <a:custGeom>
              <a:avLst/>
              <a:gdLst>
                <a:gd name="T0" fmla="*/ 0 w 1500"/>
                <a:gd name="T1" fmla="*/ 264 h 264"/>
                <a:gd name="T2" fmla="*/ 1275 w 1500"/>
                <a:gd name="T3" fmla="*/ 0 h 264"/>
                <a:gd name="T4" fmla="*/ 1500 w 1500"/>
                <a:gd name="T5" fmla="*/ 126 h 264"/>
                <a:gd name="T6" fmla="*/ 817 w 1500"/>
                <a:gd name="T7" fmla="*/ 264 h 264"/>
                <a:gd name="T8" fmla="*/ 0 w 1500"/>
                <a:gd name="T9" fmla="*/ 264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264"/>
                <a:gd name="T17" fmla="*/ 1500 w 1500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264">
                  <a:moveTo>
                    <a:pt x="0" y="264"/>
                  </a:moveTo>
                  <a:lnTo>
                    <a:pt x="1275" y="0"/>
                  </a:lnTo>
                  <a:lnTo>
                    <a:pt x="1500" y="126"/>
                  </a:lnTo>
                  <a:lnTo>
                    <a:pt x="817" y="264"/>
                  </a:lnTo>
                  <a:lnTo>
                    <a:pt x="0" y="264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alpha val="60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19" name="Freeform 19"/>
            <p:cNvSpPr>
              <a:spLocks/>
            </p:cNvSpPr>
            <p:nvPr/>
          </p:nvSpPr>
          <p:spPr bwMode="auto">
            <a:xfrm>
              <a:off x="1854" y="1681"/>
              <a:ext cx="816" cy="1391"/>
            </a:xfrm>
            <a:custGeom>
              <a:avLst/>
              <a:gdLst>
                <a:gd name="T0" fmla="*/ 0 w 816"/>
                <a:gd name="T1" fmla="*/ 1391 h 1391"/>
                <a:gd name="T2" fmla="*/ 756 w 816"/>
                <a:gd name="T3" fmla="*/ 249 h 1391"/>
                <a:gd name="T4" fmla="*/ 816 w 816"/>
                <a:gd name="T5" fmla="*/ 0 h 1391"/>
                <a:gd name="T6" fmla="*/ 414 w 816"/>
                <a:gd name="T7" fmla="*/ 662 h 1391"/>
                <a:gd name="T8" fmla="*/ 0 w 816"/>
                <a:gd name="T9" fmla="*/ 1391 h 13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1391"/>
                <a:gd name="T17" fmla="*/ 816 w 816"/>
                <a:gd name="T18" fmla="*/ 1391 h 13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1391">
                  <a:moveTo>
                    <a:pt x="0" y="1391"/>
                  </a:moveTo>
                  <a:lnTo>
                    <a:pt x="756" y="249"/>
                  </a:lnTo>
                  <a:lnTo>
                    <a:pt x="816" y="0"/>
                  </a:lnTo>
                  <a:lnTo>
                    <a:pt x="414" y="662"/>
                  </a:lnTo>
                  <a:lnTo>
                    <a:pt x="0" y="1391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alpha val="60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054225" y="5251450"/>
            <a:ext cx="6550025" cy="1404938"/>
            <a:chOff x="1565" y="3141"/>
            <a:chExt cx="3529" cy="893"/>
          </a:xfrm>
        </p:grpSpPr>
        <p:sp>
          <p:nvSpPr>
            <p:cNvPr id="8212" name="AutoShape 22"/>
            <p:cNvSpPr>
              <a:spLocks noChangeArrowheads="1"/>
            </p:cNvSpPr>
            <p:nvPr/>
          </p:nvSpPr>
          <p:spPr bwMode="auto">
            <a:xfrm>
              <a:off x="2962" y="3410"/>
              <a:ext cx="2132" cy="618"/>
            </a:xfrm>
            <a:prstGeom prst="parallelogram">
              <a:avLst>
                <a:gd name="adj" fmla="val 105508"/>
              </a:avLst>
            </a:pr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808080">
                    <a:alpha val="60001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13" name="Rectangle 23"/>
            <p:cNvSpPr>
              <a:spLocks noChangeArrowheads="1"/>
            </p:cNvSpPr>
            <p:nvPr/>
          </p:nvSpPr>
          <p:spPr bwMode="auto">
            <a:xfrm>
              <a:off x="1565" y="3141"/>
              <a:ext cx="2880" cy="893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14" name="Rectangle 24"/>
            <p:cNvSpPr>
              <a:spLocks noChangeArrowheads="1"/>
            </p:cNvSpPr>
            <p:nvPr/>
          </p:nvSpPr>
          <p:spPr bwMode="auto">
            <a:xfrm>
              <a:off x="1610" y="3180"/>
              <a:ext cx="2794" cy="81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8200" name="Line 25"/>
          <p:cNvSpPr>
            <a:spLocks noChangeShapeType="1"/>
          </p:cNvSpPr>
          <p:nvPr/>
        </p:nvSpPr>
        <p:spPr bwMode="auto">
          <a:xfrm>
            <a:off x="4578350" y="3213100"/>
            <a:ext cx="0" cy="1944688"/>
          </a:xfrm>
          <a:prstGeom prst="line">
            <a:avLst/>
          </a:prstGeom>
          <a:noFill/>
          <a:ln w="38100">
            <a:solidFill>
              <a:srgbClr val="FF9E03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01" name="Text Box 26"/>
          <p:cNvSpPr txBox="1">
            <a:spLocks noChangeArrowheads="1"/>
          </p:cNvSpPr>
          <p:nvPr/>
        </p:nvSpPr>
        <p:spPr bwMode="auto">
          <a:xfrm>
            <a:off x="1047750" y="3444875"/>
            <a:ext cx="273216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buFont typeface="Wingdings" pitchFamily="2" charset="2"/>
              <a:buChar char="è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Extend R&amp;D capability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buFont typeface="Wingdings" pitchFamily="2" charset="2"/>
              <a:buChar char="è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Empowerment of employees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02" name="Line 27"/>
          <p:cNvSpPr>
            <a:spLocks noChangeShapeType="1"/>
          </p:cNvSpPr>
          <p:nvPr/>
        </p:nvSpPr>
        <p:spPr bwMode="auto">
          <a:xfrm>
            <a:off x="1425575" y="3370263"/>
            <a:ext cx="1655763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03" name="Text Box 28"/>
          <p:cNvSpPr txBox="1">
            <a:spLocks noChangeArrowheads="1"/>
          </p:cNvSpPr>
          <p:nvPr/>
        </p:nvSpPr>
        <p:spPr bwMode="auto">
          <a:xfrm>
            <a:off x="1444624" y="2689816"/>
            <a:ext cx="1655763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Management policy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04" name="Line 29"/>
          <p:cNvSpPr>
            <a:spLocks noChangeShapeType="1"/>
          </p:cNvSpPr>
          <p:nvPr/>
        </p:nvSpPr>
        <p:spPr bwMode="auto">
          <a:xfrm>
            <a:off x="6024401" y="3134058"/>
            <a:ext cx="1655763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05" name="Text Box 30"/>
          <p:cNvSpPr txBox="1">
            <a:spLocks noChangeArrowheads="1"/>
          </p:cNvSpPr>
          <p:nvPr/>
        </p:nvSpPr>
        <p:spPr bwMode="auto">
          <a:xfrm>
            <a:off x="5868144" y="2736469"/>
            <a:ext cx="2099519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Quality policy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06" name="Text Box 31"/>
          <p:cNvSpPr txBox="1">
            <a:spLocks noChangeArrowheads="1"/>
          </p:cNvSpPr>
          <p:nvPr/>
        </p:nvSpPr>
        <p:spPr bwMode="auto">
          <a:xfrm>
            <a:off x="5654956" y="3277708"/>
            <a:ext cx="271462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buFont typeface="Wingdings" pitchFamily="2" charset="2"/>
              <a:buChar char="è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Improvement of continuous quality</a:t>
            </a:r>
            <a:endParaRPr lang="en-US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buFont typeface="Wingdings" pitchFamily="2" charset="2"/>
              <a:buChar char="è"/>
            </a:pP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Accomplish process defect rate less       than 0.5%</a:t>
            </a:r>
          </a:p>
        </p:txBody>
      </p:sp>
      <p:sp>
        <p:nvSpPr>
          <p:cNvPr id="8207" name="Text Box 32"/>
          <p:cNvSpPr txBox="1">
            <a:spLocks noChangeArrowheads="1"/>
          </p:cNvSpPr>
          <p:nvPr/>
        </p:nvSpPr>
        <p:spPr bwMode="auto">
          <a:xfrm>
            <a:off x="2095500" y="5605463"/>
            <a:ext cx="5294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buFont typeface="Wingdings" pitchFamily="2" charset="2"/>
              <a:buChar char="è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Continuous growth through customer satisfaction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FF9E03"/>
              </a:buClr>
              <a:buFont typeface="Wingdings" pitchFamily="2" charset="2"/>
              <a:buChar char="è"/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Realization of social values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(Donation, sharing)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441700" y="1125538"/>
            <a:ext cx="2244725" cy="1939925"/>
            <a:chOff x="2164" y="709"/>
            <a:chExt cx="1414" cy="1222"/>
          </a:xfrm>
        </p:grpSpPr>
        <p:sp>
          <p:nvSpPr>
            <p:cNvPr id="8210" name="AutoShape 6"/>
            <p:cNvSpPr>
              <a:spLocks noChangeArrowheads="1"/>
            </p:cNvSpPr>
            <p:nvPr/>
          </p:nvSpPr>
          <p:spPr bwMode="auto">
            <a:xfrm>
              <a:off x="2164" y="709"/>
              <a:ext cx="1414" cy="1222"/>
            </a:xfrm>
            <a:prstGeom prst="hexagon">
              <a:avLst>
                <a:gd name="adj" fmla="val 28928"/>
                <a:gd name="vf" fmla="val 115470"/>
              </a:avLst>
            </a:prstGeom>
            <a:solidFill>
              <a:srgbClr val="C0C0C0">
                <a:alpha val="50195"/>
              </a:srgbClr>
            </a:solidFill>
            <a:ln w="317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211" name="AutoShape 7"/>
            <p:cNvSpPr>
              <a:spLocks noChangeArrowheads="1"/>
            </p:cNvSpPr>
            <p:nvPr/>
          </p:nvSpPr>
          <p:spPr bwMode="auto">
            <a:xfrm>
              <a:off x="2236" y="771"/>
              <a:ext cx="1270" cy="109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/>
                </a:gs>
              </a:gsLst>
              <a:lin ang="2700000" scaled="1"/>
            </a:gradFill>
            <a:ln w="317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209" name="Text Box 20"/>
          <p:cNvSpPr txBox="1">
            <a:spLocks noChangeArrowheads="1"/>
          </p:cNvSpPr>
          <p:nvPr/>
        </p:nvSpPr>
        <p:spPr bwMode="auto">
          <a:xfrm>
            <a:off x="4108105" y="1785938"/>
            <a:ext cx="859531" cy="41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Vision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84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959841" y="44451"/>
            <a:ext cx="5832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 anchor="ctr"/>
          <a:lstStyle/>
          <a:p>
            <a:pPr eaLnBrk="1" latinLnBrk="1" hangingPunct="1"/>
            <a:r>
              <a:rPr lang="en-US" altLang="ko-KR" sz="3200" b="1" dirty="0" smtClean="0">
                <a:latin typeface="굴림" charset="-127"/>
                <a:ea typeface="굴림" charset="-127"/>
              </a:rPr>
              <a:t>Organization</a:t>
            </a:r>
            <a:endParaRPr lang="ko-KR" altLang="en-US" sz="3200" b="1" dirty="0">
              <a:latin typeface="굴림" charset="-127"/>
              <a:ea typeface="굴림" charset="-127"/>
            </a:endParaRPr>
          </a:p>
        </p:txBody>
      </p:sp>
      <p:grpSp>
        <p:nvGrpSpPr>
          <p:cNvPr id="6147" name="Group 21"/>
          <p:cNvGrpSpPr>
            <a:grpSpLocks/>
          </p:cNvGrpSpPr>
          <p:nvPr/>
        </p:nvGrpSpPr>
        <p:grpSpPr bwMode="auto">
          <a:xfrm>
            <a:off x="947860" y="1462382"/>
            <a:ext cx="7265561" cy="3679825"/>
            <a:chOff x="629" y="1118"/>
            <a:chExt cx="4794" cy="2160"/>
          </a:xfrm>
        </p:grpSpPr>
        <p:sp>
          <p:nvSpPr>
            <p:cNvPr id="5" name="AutoShape 23"/>
            <p:cNvSpPr>
              <a:spLocks noChangeArrowheads="1"/>
            </p:cNvSpPr>
            <p:nvPr/>
          </p:nvSpPr>
          <p:spPr bwMode="auto">
            <a:xfrm>
              <a:off x="2807" y="1118"/>
              <a:ext cx="795" cy="292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0000CC"/>
                </a:gs>
                <a:gs pos="50000">
                  <a:srgbClr val="FFFFFF"/>
                </a:gs>
                <a:gs pos="100000">
                  <a:srgbClr val="0000CC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0000CC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en-US" altLang="ko-KR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rPr>
                <a:t>CEO</a:t>
              </a:r>
            </a:p>
            <a:p>
              <a:pPr algn="ctr" eaLnBrk="1" latinLnBrk="1" hangingPunct="1">
                <a:defRPr/>
              </a:pPr>
              <a:r>
                <a:rPr lang="en-US" altLang="ko-KR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rPr>
                <a:t>Lee J. W</a:t>
              </a:r>
              <a:endParaRPr lang="en-US" altLang="ko-K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한컴바탕" pitchFamily="18" charset="2"/>
              </a:endParaRPr>
            </a:p>
          </p:txBody>
        </p:sp>
        <p:grpSp>
          <p:nvGrpSpPr>
            <p:cNvPr id="6153" name="Group 24"/>
            <p:cNvGrpSpPr>
              <a:grpSpLocks/>
            </p:cNvGrpSpPr>
            <p:nvPr/>
          </p:nvGrpSpPr>
          <p:grpSpPr bwMode="auto">
            <a:xfrm>
              <a:off x="629" y="1724"/>
              <a:ext cx="859" cy="773"/>
              <a:chOff x="629" y="1724"/>
              <a:chExt cx="859" cy="773"/>
            </a:xfrm>
          </p:grpSpPr>
          <p:sp>
            <p:nvSpPr>
              <p:cNvPr id="25" name="AutoShape 25"/>
              <p:cNvSpPr>
                <a:spLocks noChangeArrowheads="1"/>
              </p:cNvSpPr>
              <p:nvPr/>
            </p:nvSpPr>
            <p:spPr bwMode="auto">
              <a:xfrm>
                <a:off x="629" y="1724"/>
                <a:ext cx="859" cy="294"/>
              </a:xfrm>
              <a:prstGeom prst="bevel">
                <a:avLst>
                  <a:gd name="adj" fmla="val 12500"/>
                </a:avLst>
              </a:prstGeom>
              <a:gradFill rotWithShape="0">
                <a:gsLst>
                  <a:gs pos="0">
                    <a:srgbClr val="00CCFF"/>
                  </a:gs>
                  <a:gs pos="50000">
                    <a:srgbClr val="FFFFFF"/>
                  </a:gs>
                  <a:gs pos="100000">
                    <a:srgbClr val="00CCFF"/>
                  </a:gs>
                </a:gsLst>
                <a:lin ang="2700000" scaled="1"/>
              </a:gradFill>
              <a:ln>
                <a:noFill/>
              </a:ln>
              <a:effectLst>
                <a:prstShdw prst="shdw18" dist="17961" dir="13500000">
                  <a:srgbClr val="00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r>
                  <a:rPr lang="en-US" altLang="ko-KR" sz="16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Management</a:t>
                </a:r>
                <a:endParaRPr lang="en-US" altLang="ko-K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  <a:p>
                <a:pPr algn="ctr" eaLnBrk="1" latinLnBrk="1" hangingPunct="1">
                  <a:defRPr/>
                </a:pPr>
                <a:r>
                  <a:rPr lang="en-US" altLang="ko-KR" sz="1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Y.J Lee/Director</a:t>
                </a:r>
                <a:endParaRPr lang="ko-KR" alt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</p:txBody>
          </p:sp>
          <p:sp>
            <p:nvSpPr>
              <p:cNvPr id="26" name="AutoShape 26"/>
              <p:cNvSpPr>
                <a:spLocks noChangeArrowheads="1"/>
              </p:cNvSpPr>
              <p:nvPr/>
            </p:nvSpPr>
            <p:spPr bwMode="auto">
              <a:xfrm>
                <a:off x="693" y="2203"/>
                <a:ext cx="795" cy="294"/>
              </a:xfrm>
              <a:prstGeom prst="bevel">
                <a:avLst>
                  <a:gd name="adj" fmla="val 12500"/>
                </a:avLst>
              </a:prstGeom>
              <a:gradFill rotWithShape="0">
                <a:gsLst>
                  <a:gs pos="0">
                    <a:srgbClr val="00FFFF"/>
                  </a:gs>
                  <a:gs pos="50000">
                    <a:srgbClr val="FFFFFF"/>
                  </a:gs>
                  <a:gs pos="100000">
                    <a:srgbClr val="00FFFF"/>
                  </a:gs>
                </a:gsLst>
                <a:lin ang="2700000" scaled="1"/>
              </a:gradFill>
              <a:ln>
                <a:noFill/>
              </a:ln>
              <a:effectLst>
                <a:prstShdw prst="shdw18" dist="17961" dir="13500000">
                  <a:srgbClr val="00FF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r>
                  <a:rPr lang="en-US" altLang="ko-KR" sz="16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Account</a:t>
                </a:r>
                <a:endParaRPr lang="en-US" altLang="ko-K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  <a:p>
                <a:pPr algn="ctr" eaLnBrk="1" latinLnBrk="1" hangingPunct="1">
                  <a:defRPr/>
                </a:pPr>
                <a:r>
                  <a:rPr lang="en-US" altLang="ko-KR" sz="1000" dirty="0" err="1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K.A.Park</a:t>
                </a:r>
                <a:r>
                  <a:rPr lang="en-US" altLang="ko-KR" sz="1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/</a:t>
                </a:r>
                <a:r>
                  <a:rPr lang="en-US" altLang="ko-KR" sz="1000" dirty="0" err="1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mgr</a:t>
                </a:r>
                <a:endParaRPr lang="ko-KR" alt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</p:txBody>
          </p:sp>
        </p:grpSp>
        <p:grpSp>
          <p:nvGrpSpPr>
            <p:cNvPr id="6154" name="Group 28"/>
            <p:cNvGrpSpPr>
              <a:grpSpLocks/>
            </p:cNvGrpSpPr>
            <p:nvPr/>
          </p:nvGrpSpPr>
          <p:grpSpPr bwMode="auto">
            <a:xfrm>
              <a:off x="1675" y="1724"/>
              <a:ext cx="992" cy="1252"/>
              <a:chOff x="1675" y="1724"/>
              <a:chExt cx="992" cy="1252"/>
            </a:xfrm>
          </p:grpSpPr>
          <p:sp>
            <p:nvSpPr>
              <p:cNvPr id="21" name="AutoShape 29"/>
              <p:cNvSpPr>
                <a:spLocks noChangeArrowheads="1"/>
              </p:cNvSpPr>
              <p:nvPr/>
            </p:nvSpPr>
            <p:spPr bwMode="auto">
              <a:xfrm>
                <a:off x="1770" y="1724"/>
                <a:ext cx="897" cy="292"/>
              </a:xfrm>
              <a:prstGeom prst="beve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CCFF"/>
                  </a:gs>
                  <a:gs pos="50000">
                    <a:srgbClr val="FFFFFF"/>
                  </a:gs>
                  <a:gs pos="100000">
                    <a:srgbClr val="FFCCFF"/>
                  </a:gs>
                </a:gsLst>
                <a:lin ang="2700000" scaled="1"/>
              </a:gradFill>
              <a:ln>
                <a:noFill/>
              </a:ln>
              <a:effectLst>
                <a:prstShdw prst="shdw18" dist="17961" dir="135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r>
                  <a:rPr lang="en-US" altLang="ko-KR" sz="16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Sales</a:t>
                </a:r>
                <a:endParaRPr lang="en-US" altLang="ko-K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  <a:p>
                <a:pPr algn="ctr" eaLnBrk="1" latinLnBrk="1" hangingPunct="1">
                  <a:defRPr/>
                </a:pPr>
                <a:r>
                  <a:rPr lang="en-US" altLang="ko-KR" sz="1000" dirty="0" err="1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K.W.Kim</a:t>
                </a:r>
                <a:r>
                  <a:rPr lang="en-US" altLang="ko-KR" sz="1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/M. Director</a:t>
                </a:r>
                <a:endParaRPr lang="ko-KR" alt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</p:txBody>
          </p:sp>
          <p:sp>
            <p:nvSpPr>
              <p:cNvPr id="22" name="AutoShape 30"/>
              <p:cNvSpPr>
                <a:spLocks noChangeArrowheads="1"/>
              </p:cNvSpPr>
              <p:nvPr/>
            </p:nvSpPr>
            <p:spPr bwMode="auto">
              <a:xfrm>
                <a:off x="1872" y="2203"/>
                <a:ext cx="795" cy="294"/>
              </a:xfrm>
              <a:prstGeom prst="beve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CCFF"/>
                  </a:gs>
                  <a:gs pos="50000">
                    <a:srgbClr val="FFFFFF"/>
                  </a:gs>
                  <a:gs pos="100000">
                    <a:srgbClr val="FFCCFF"/>
                  </a:gs>
                </a:gsLst>
                <a:lin ang="2700000" scaled="1"/>
              </a:gradFill>
              <a:ln>
                <a:noFill/>
              </a:ln>
              <a:effectLst>
                <a:prstShdw prst="shdw18" dist="17961" dir="135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r>
                  <a:rPr lang="en-US" altLang="ko-KR" sz="16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Trade</a:t>
                </a:r>
                <a:endParaRPr lang="en-US" altLang="ko-K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  <a:p>
                <a:pPr algn="ctr" eaLnBrk="1" latinLnBrk="1" hangingPunct="1">
                  <a:defRPr/>
                </a:pPr>
                <a:r>
                  <a:rPr lang="en-US" altLang="ko-KR" sz="1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Y.J. Lee</a:t>
                </a:r>
                <a:endParaRPr lang="ko-KR" alt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</p:txBody>
          </p:sp>
          <p:sp>
            <p:nvSpPr>
              <p:cNvPr id="23" name="AutoShape 31"/>
              <p:cNvSpPr>
                <a:spLocks noChangeArrowheads="1"/>
              </p:cNvSpPr>
              <p:nvPr/>
            </p:nvSpPr>
            <p:spPr bwMode="auto">
              <a:xfrm>
                <a:off x="1675" y="2684"/>
                <a:ext cx="992" cy="292"/>
              </a:xfrm>
              <a:prstGeom prst="beve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CCFF"/>
                  </a:gs>
                  <a:gs pos="50000">
                    <a:srgbClr val="FFFFFF"/>
                  </a:gs>
                  <a:gs pos="100000">
                    <a:srgbClr val="FFCCFF"/>
                  </a:gs>
                </a:gsLst>
                <a:lin ang="2700000" scaled="1"/>
              </a:gradFill>
              <a:ln>
                <a:noFill/>
              </a:ln>
              <a:effectLst>
                <a:prstShdw prst="shdw18" dist="17961" dir="135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r>
                  <a:rPr lang="en-US" altLang="ko-KR" sz="16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Domestic sales</a:t>
                </a:r>
                <a:endParaRPr lang="en-US" altLang="ko-KR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  <a:p>
                <a:pPr algn="ctr" eaLnBrk="1" latinLnBrk="1" hangingPunct="1">
                  <a:defRPr/>
                </a:pPr>
                <a:r>
                  <a:rPr lang="en-US" altLang="ko-KR" sz="1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K.W. Kim</a:t>
                </a:r>
                <a:endParaRPr lang="en-US" altLang="ko-K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</p:txBody>
          </p:sp>
        </p:grpSp>
        <p:grpSp>
          <p:nvGrpSpPr>
            <p:cNvPr id="6155" name="Group 33"/>
            <p:cNvGrpSpPr>
              <a:grpSpLocks/>
            </p:cNvGrpSpPr>
            <p:nvPr/>
          </p:nvGrpSpPr>
          <p:grpSpPr bwMode="auto">
            <a:xfrm>
              <a:off x="2807" y="1724"/>
              <a:ext cx="1291" cy="1554"/>
              <a:chOff x="2807" y="1724"/>
              <a:chExt cx="1291" cy="1554"/>
            </a:xfrm>
          </p:grpSpPr>
          <p:sp>
            <p:nvSpPr>
              <p:cNvPr id="18" name="AutoShape 34"/>
              <p:cNvSpPr>
                <a:spLocks noChangeArrowheads="1"/>
              </p:cNvSpPr>
              <p:nvPr/>
            </p:nvSpPr>
            <p:spPr bwMode="auto">
              <a:xfrm>
                <a:off x="2807" y="1724"/>
                <a:ext cx="962" cy="292"/>
              </a:xfrm>
              <a:prstGeom prst="bevel">
                <a:avLst>
                  <a:gd name="adj" fmla="val 12500"/>
                </a:avLst>
              </a:prstGeom>
              <a:gradFill rotWithShape="0">
                <a:gsLst>
                  <a:gs pos="0">
                    <a:srgbClr val="99FF33"/>
                  </a:gs>
                  <a:gs pos="50000">
                    <a:srgbClr val="FFFFFF"/>
                  </a:gs>
                  <a:gs pos="100000">
                    <a:srgbClr val="99FF33"/>
                  </a:gs>
                </a:gsLst>
                <a:lin ang="2700000" scaled="1"/>
              </a:gradFill>
              <a:ln>
                <a:noFill/>
              </a:ln>
              <a:effectLst>
                <a:prstShdw prst="shdw18" dist="17961" dir="13500000">
                  <a:srgbClr val="99FF33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r>
                  <a:rPr lang="en-US" altLang="ko-KR" sz="16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Production</a:t>
                </a:r>
                <a:endParaRPr lang="en-US" altLang="ko-K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  <a:p>
                <a:pPr algn="ctr" eaLnBrk="1" latinLnBrk="1" hangingPunct="1">
                  <a:defRPr/>
                </a:pPr>
                <a:r>
                  <a:rPr lang="en-US" altLang="ko-KR" sz="1000" dirty="0" err="1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S.D.Hwang</a:t>
                </a:r>
                <a:r>
                  <a:rPr lang="en-US" altLang="ko-KR" sz="1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/Director</a:t>
                </a:r>
                <a:endParaRPr lang="ko-KR" alt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</p:txBody>
          </p:sp>
          <p:sp>
            <p:nvSpPr>
              <p:cNvPr id="19" name="AutoShape 35"/>
              <p:cNvSpPr>
                <a:spLocks noChangeArrowheads="1"/>
              </p:cNvSpPr>
              <p:nvPr/>
            </p:nvSpPr>
            <p:spPr bwMode="auto">
              <a:xfrm>
                <a:off x="2807" y="2205"/>
                <a:ext cx="1101" cy="294"/>
              </a:xfrm>
              <a:prstGeom prst="bevel">
                <a:avLst>
                  <a:gd name="adj" fmla="val 12500"/>
                </a:avLst>
              </a:prstGeom>
              <a:gradFill rotWithShape="0">
                <a:gsLst>
                  <a:gs pos="0">
                    <a:srgbClr val="99FF33"/>
                  </a:gs>
                  <a:gs pos="50000">
                    <a:srgbClr val="FFFFFF"/>
                  </a:gs>
                  <a:gs pos="100000">
                    <a:srgbClr val="99FF33"/>
                  </a:gs>
                </a:gsLst>
                <a:lin ang="2700000" scaled="1"/>
              </a:gradFill>
              <a:ln>
                <a:noFill/>
              </a:ln>
              <a:effectLst>
                <a:prstShdw prst="shdw18" dist="17961" dir="13500000">
                  <a:srgbClr val="99FF33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r>
                  <a:rPr lang="en-US" altLang="ko-KR" sz="16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management</a:t>
                </a:r>
                <a:endParaRPr lang="en-US" altLang="ko-K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  <a:p>
                <a:pPr algn="ctr" eaLnBrk="1" latinLnBrk="1" hangingPunct="1">
                  <a:defRPr/>
                </a:pPr>
                <a:r>
                  <a:rPr lang="en-US" altLang="ko-KR" sz="1000" dirty="0" err="1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A.N.Kim</a:t>
                </a:r>
                <a:r>
                  <a:rPr lang="en-US" altLang="ko-KR" sz="1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/</a:t>
                </a:r>
                <a:r>
                  <a:rPr lang="en-US" altLang="ko-KR" sz="1000" dirty="0" err="1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M.O.Ku</a:t>
                </a:r>
                <a:endParaRPr lang="ko-KR" altLang="en-US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</p:txBody>
          </p:sp>
          <p:sp>
            <p:nvSpPr>
              <p:cNvPr id="20" name="AutoShape 36"/>
              <p:cNvSpPr>
                <a:spLocks noChangeArrowheads="1"/>
              </p:cNvSpPr>
              <p:nvPr/>
            </p:nvSpPr>
            <p:spPr bwMode="auto">
              <a:xfrm>
                <a:off x="2807" y="2688"/>
                <a:ext cx="1291" cy="590"/>
              </a:xfrm>
              <a:prstGeom prst="bevel">
                <a:avLst>
                  <a:gd name="adj" fmla="val 12500"/>
                </a:avLst>
              </a:prstGeom>
              <a:gradFill rotWithShape="0">
                <a:gsLst>
                  <a:gs pos="0">
                    <a:srgbClr val="99FF33"/>
                  </a:gs>
                  <a:gs pos="50000">
                    <a:srgbClr val="FFFFFF"/>
                  </a:gs>
                  <a:gs pos="100000">
                    <a:srgbClr val="99FF33"/>
                  </a:gs>
                </a:gsLst>
                <a:lin ang="2700000" scaled="1"/>
              </a:gradFill>
              <a:ln>
                <a:noFill/>
              </a:ln>
              <a:effectLst>
                <a:prstShdw prst="shdw18" dist="17961" dir="13500000">
                  <a:srgbClr val="99FF33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 algn="ctr" eaLnBrk="1" latinLnBrk="1" hangingPunct="1">
                  <a:defRPr/>
                </a:pPr>
                <a:r>
                  <a:rPr lang="en-US" altLang="ko-KR" sz="16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Production team</a:t>
                </a:r>
                <a:endParaRPr lang="en-US" altLang="ko-K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  <a:p>
                <a:pPr algn="ctr" eaLnBrk="1" latinLnBrk="1" hangingPunct="1">
                  <a:defRPr/>
                </a:pPr>
                <a:r>
                  <a:rPr lang="en-US" altLang="ko-KR" sz="1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C.S. Lee/K.M.KIM/M.S.KIM</a:t>
                </a:r>
              </a:p>
              <a:p>
                <a:pPr algn="ctr" eaLnBrk="1" latinLnBrk="1" hangingPunct="1">
                  <a:defRPr/>
                </a:pPr>
                <a:r>
                  <a:rPr lang="en-US" altLang="ko-KR" sz="1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한컴바탕" pitchFamily="18" charset="2"/>
                  </a:rPr>
                  <a:t>W.Y.LEE/K.B.CHOI</a:t>
                </a:r>
                <a:endParaRPr lang="en-US" altLang="ko-KR" sz="1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endParaRPr>
              </a:p>
            </p:txBody>
          </p:sp>
        </p:grpSp>
        <p:sp>
          <p:nvSpPr>
            <p:cNvPr id="15" name="AutoShape 38"/>
            <p:cNvSpPr>
              <a:spLocks noChangeArrowheads="1"/>
            </p:cNvSpPr>
            <p:nvPr/>
          </p:nvSpPr>
          <p:spPr bwMode="auto">
            <a:xfrm>
              <a:off x="3813" y="1756"/>
              <a:ext cx="974" cy="292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9933FF"/>
                </a:gs>
                <a:gs pos="50000">
                  <a:srgbClr val="FFFFFF"/>
                </a:gs>
                <a:gs pos="100000">
                  <a:srgbClr val="9933FF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9933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en-US" altLang="ko-KR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rPr>
                <a:t>Quality Con</a:t>
              </a:r>
              <a:endParaRPr lang="en-US" altLang="ko-K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한컴바탕" pitchFamily="18" charset="2"/>
              </a:endParaRPr>
            </a:p>
            <a:p>
              <a:pPr algn="ctr" eaLnBrk="1" latinLnBrk="1" hangingPunct="1">
                <a:defRPr/>
              </a:pPr>
              <a:r>
                <a:rPr lang="en-US" altLang="ko-KR" sz="1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rPr>
                <a:t>Y.W.Lee</a:t>
              </a:r>
              <a:r>
                <a:rPr lang="en-US" altLang="ko-KR" sz="1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한컴바탕" pitchFamily="18" charset="2"/>
                </a:rPr>
                <a:t>/Director</a:t>
              </a:r>
              <a:endParaRPr lang="ko-KR" altLang="en-US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한컴바탕" pitchFamily="18" charset="2"/>
              </a:endParaRPr>
            </a:p>
          </p:txBody>
        </p:sp>
        <p:cxnSp>
          <p:nvCxnSpPr>
            <p:cNvPr id="6157" name="AutoShape 42"/>
            <p:cNvCxnSpPr>
              <a:cxnSpLocks noChangeShapeType="1"/>
            </p:cNvCxnSpPr>
            <p:nvPr/>
          </p:nvCxnSpPr>
          <p:spPr bwMode="auto">
            <a:xfrm flipV="1">
              <a:off x="1104" y="1578"/>
              <a:ext cx="4319" cy="169"/>
            </a:xfrm>
            <a:prstGeom prst="bentConnector3">
              <a:avLst>
                <a:gd name="adj1" fmla="val 102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58" name="Line 43"/>
            <p:cNvSpPr>
              <a:spLocks noChangeShapeType="1"/>
            </p:cNvSpPr>
            <p:nvPr/>
          </p:nvSpPr>
          <p:spPr bwMode="auto">
            <a:xfrm flipV="1">
              <a:off x="3157" y="1408"/>
              <a:ext cx="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59" name="Line 44"/>
            <p:cNvSpPr>
              <a:spLocks noChangeShapeType="1"/>
            </p:cNvSpPr>
            <p:nvPr/>
          </p:nvSpPr>
          <p:spPr bwMode="auto">
            <a:xfrm>
              <a:off x="2229" y="1584"/>
              <a:ext cx="0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60" name="Line 45"/>
            <p:cNvSpPr>
              <a:spLocks noChangeShapeType="1"/>
            </p:cNvSpPr>
            <p:nvPr/>
          </p:nvSpPr>
          <p:spPr bwMode="auto">
            <a:xfrm>
              <a:off x="3360" y="1584"/>
              <a:ext cx="0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148" name="Line 45"/>
          <p:cNvSpPr>
            <a:spLocks noChangeShapeType="1"/>
          </p:cNvSpPr>
          <p:nvPr/>
        </p:nvSpPr>
        <p:spPr bwMode="auto">
          <a:xfrm>
            <a:off x="8308800" y="2270126"/>
            <a:ext cx="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49" name="Line 45"/>
          <p:cNvSpPr>
            <a:spLocks noChangeShapeType="1"/>
          </p:cNvSpPr>
          <p:nvPr/>
        </p:nvSpPr>
        <p:spPr bwMode="auto">
          <a:xfrm>
            <a:off x="6742299" y="2243139"/>
            <a:ext cx="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" name="AutoShape 36"/>
          <p:cNvSpPr>
            <a:spLocks noChangeArrowheads="1"/>
          </p:cNvSpPr>
          <p:nvPr/>
        </p:nvSpPr>
        <p:spPr bwMode="auto">
          <a:xfrm>
            <a:off x="4580641" y="5373689"/>
            <a:ext cx="1205280" cy="7016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FF3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한컴바탕" pitchFamily="18" charset="2"/>
              </a:rPr>
              <a:t>Civil service</a:t>
            </a:r>
            <a:endParaRPr lang="en-US" altLang="ko-KR" sz="1600" b="1" dirty="0">
              <a:effectLst>
                <a:outerShdw blurRad="38100" dist="38100" dir="2700000" algn="tl">
                  <a:srgbClr val="FFFFFF"/>
                </a:outerShdw>
              </a:effectLst>
              <a:latin typeface="한컴바탕" pitchFamily="18" charset="2"/>
            </a:endParaRPr>
          </a:p>
          <a:p>
            <a:pPr algn="ctr" eaLnBrk="1" latinLnBrk="1" hangingPunct="1">
              <a:defRPr/>
            </a:pPr>
            <a:r>
              <a:rPr lang="en-US" altLang="ko-KR" sz="1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한컴바탕" pitchFamily="18" charset="2"/>
              </a:rPr>
              <a:t>y.w.Lee</a:t>
            </a:r>
            <a:r>
              <a:rPr lang="en-US" altLang="ko-KR" sz="1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한컴바탕" pitchFamily="18" charset="2"/>
              </a:rPr>
              <a:t>/</a:t>
            </a:r>
            <a:r>
              <a:rPr lang="en-US" altLang="ko-KR" sz="1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한컴바탕" pitchFamily="18" charset="2"/>
              </a:rPr>
              <a:t>mgr</a:t>
            </a:r>
            <a:endParaRPr lang="ko-KR" altLang="en-US" sz="1000" dirty="0">
              <a:effectLst>
                <a:outerShdw blurRad="38100" dist="38100" dir="2700000" algn="tl">
                  <a:srgbClr val="FFFFFF"/>
                </a:outerShdw>
              </a:effectLst>
              <a:latin typeface="한컴바탕" pitchFamily="18" charset="2"/>
            </a:endParaRPr>
          </a:p>
        </p:txBody>
      </p:sp>
      <p:sp>
        <p:nvSpPr>
          <p:cNvPr id="39" name="AutoShape 40"/>
          <p:cNvSpPr>
            <a:spLocks noChangeArrowheads="1"/>
          </p:cNvSpPr>
          <p:nvPr/>
        </p:nvSpPr>
        <p:spPr bwMode="auto">
          <a:xfrm>
            <a:off x="7590045" y="2549293"/>
            <a:ext cx="1437153" cy="497458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933FF"/>
              </a:gs>
              <a:gs pos="50000">
                <a:srgbClr val="FFFFFF"/>
              </a:gs>
              <a:gs pos="100000">
                <a:srgbClr val="9933FF"/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33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한컴바탕" pitchFamily="18" charset="2"/>
              </a:rPr>
              <a:t>Research Ins</a:t>
            </a:r>
          </a:p>
          <a:p>
            <a:pPr algn="ctr" eaLnBrk="1" latinLnBrk="1" hangingPunct="1">
              <a:defRPr/>
            </a:pPr>
            <a:r>
              <a:rPr lang="en-US" altLang="ko-KR" sz="1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한컴바탕" pitchFamily="18" charset="2"/>
              </a:rPr>
              <a:t>J.W.Lee</a:t>
            </a:r>
            <a:r>
              <a:rPr lang="en-US" altLang="ko-KR" sz="1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한컴바탕" pitchFamily="18" charset="2"/>
              </a:rPr>
              <a:t>/Chief</a:t>
            </a:r>
            <a:endParaRPr lang="en-US" altLang="ko-KR" sz="1000" dirty="0">
              <a:effectLst>
                <a:outerShdw blurRad="38100" dist="38100" dir="2700000" algn="tl">
                  <a:srgbClr val="FFFFFF"/>
                </a:outerShdw>
              </a:effectLst>
              <a:latin typeface="한컴바탕" pitchFamily="18" charset="2"/>
            </a:endParaRPr>
          </a:p>
          <a:p>
            <a:pPr algn="ctr" eaLnBrk="1" latinLnBrk="1" hangingPunct="1">
              <a:defRPr/>
            </a:pPr>
            <a:endParaRPr lang="en-US" altLang="ko-KR" sz="1000" dirty="0">
              <a:effectLst>
                <a:outerShdw blurRad="38100" dist="38100" dir="2700000" algn="tl">
                  <a:srgbClr val="FFFFFF"/>
                </a:outerShdw>
              </a:effectLst>
              <a:latin typeface="한컴바탕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845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돋움체" pitchFamily="49" charset="-127"/>
            <a:ea typeface="돋움체" pitchFamily="49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돋움체" pitchFamily="49" charset="-127"/>
            <a:ea typeface="돋움체" pitchFamily="49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5836</TotalTime>
  <Words>1881</Words>
  <Application>Microsoft Office PowerPoint</Application>
  <PresentationFormat>화면 슬라이드 쇼(4:3)</PresentationFormat>
  <Paragraphs>587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42" baseType="lpstr">
      <vt:lpstr>굴림</vt:lpstr>
      <vt:lpstr>Arial</vt:lpstr>
      <vt:lpstr>HY궁서B</vt:lpstr>
      <vt:lpstr>나눔명조 ExtraBold</vt:lpstr>
      <vt:lpstr>Wingdings</vt:lpstr>
      <vt:lpstr>돋움</vt:lpstr>
      <vt:lpstr>Monotype Sorts</vt:lpstr>
      <vt:lpstr>HY견명조</vt:lpstr>
      <vt:lpstr>Times New Roman</vt:lpstr>
      <vt:lpstr>HY헤드라인M</vt:lpstr>
      <vt:lpstr>-윤고딕340</vt:lpstr>
      <vt:lpstr>맑은 고딕</vt:lpstr>
      <vt:lpstr>한컴바탕</vt:lpstr>
      <vt:lpstr>테마1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감사합니다.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파워포인트배경(심플한 푸른배경과 빌딩)</dc:title>
  <dc:creator>㈜인비닷컴 Power PT</dc:creator>
  <dc:description>무단 복제 배포시 법적 불이익을 받을 수 있습니다.</dc:description>
  <cp:lastModifiedBy>j.ch2</cp:lastModifiedBy>
  <cp:revision>308</cp:revision>
  <dcterms:created xsi:type="dcterms:W3CDTF">2014-02-26T08:36:30Z</dcterms:created>
  <dcterms:modified xsi:type="dcterms:W3CDTF">2022-07-08T04:37:15Z</dcterms:modified>
  <cp:category>비즈폼에서 제공하는 프리미엄 템플릿은비즈폼과 파워피티의 제휴를 통해서 제공되는 콘텐츠로해당 서식은 저작권의 보호를 받습니다.</cp:category>
</cp:coreProperties>
</file>